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3" r:id="rId1"/>
    <p:sldMasterId id="2147484045" r:id="rId2"/>
  </p:sldMasterIdLst>
  <p:notesMasterIdLst>
    <p:notesMasterId r:id="rId42"/>
  </p:notesMasterIdLst>
  <p:sldIdLst>
    <p:sldId id="256" r:id="rId3"/>
    <p:sldId id="310" r:id="rId4"/>
    <p:sldId id="339" r:id="rId5"/>
    <p:sldId id="312" r:id="rId6"/>
    <p:sldId id="313" r:id="rId7"/>
    <p:sldId id="344" r:id="rId8"/>
    <p:sldId id="343" r:id="rId9"/>
    <p:sldId id="345" r:id="rId10"/>
    <p:sldId id="346" r:id="rId11"/>
    <p:sldId id="347" r:id="rId12"/>
    <p:sldId id="348" r:id="rId13"/>
    <p:sldId id="349" r:id="rId14"/>
    <p:sldId id="383" r:id="rId15"/>
    <p:sldId id="350" r:id="rId16"/>
    <p:sldId id="352" r:id="rId17"/>
    <p:sldId id="353" r:id="rId18"/>
    <p:sldId id="332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82" r:id="rId31"/>
    <p:sldId id="366" r:id="rId32"/>
    <p:sldId id="304" r:id="rId33"/>
    <p:sldId id="367" r:id="rId34"/>
    <p:sldId id="368" r:id="rId35"/>
    <p:sldId id="371" r:id="rId36"/>
    <p:sldId id="372" r:id="rId37"/>
    <p:sldId id="379" r:id="rId38"/>
    <p:sldId id="380" r:id="rId39"/>
    <p:sldId id="381" r:id="rId40"/>
    <p:sldId id="301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000099"/>
    <a:srgbClr val="663300"/>
    <a:srgbClr val="996633"/>
    <a:srgbClr val="00CC00"/>
    <a:srgbClr val="99FF33"/>
    <a:srgbClr val="FF0000"/>
    <a:srgbClr val="E9F38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31" autoAdjust="0"/>
    <p:restoredTop sz="89729" autoAdjust="0"/>
  </p:normalViewPr>
  <p:slideViewPr>
    <p:cSldViewPr>
      <p:cViewPr varScale="1">
        <p:scale>
          <a:sx n="104" d="100"/>
          <a:sy n="104" d="100"/>
        </p:scale>
        <p:origin x="-18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646" y="-102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D9AB88FC-4AC5-4A79-82B1-D04D49D82C32}" type="datetimeFigureOut">
              <a:rPr lang="bs-Latn-BA"/>
              <a:pPr>
                <a:defRPr/>
              </a:pPr>
              <a:t>16.5.2019.</a:t>
            </a:fld>
            <a:endParaRPr lang="bs-Latn-BA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noProof="0" smtClean="0"/>
              <a:t>Click to edit Master text styles</a:t>
            </a:r>
          </a:p>
          <a:p>
            <a:pPr lvl="1"/>
            <a:r>
              <a:rPr lang="bs-Latn-BA" noProof="0" smtClean="0"/>
              <a:t>Second level</a:t>
            </a:r>
          </a:p>
          <a:p>
            <a:pPr lvl="2"/>
            <a:r>
              <a:rPr lang="bs-Latn-BA" noProof="0" smtClean="0"/>
              <a:t>Third level</a:t>
            </a:r>
          </a:p>
          <a:p>
            <a:pPr lvl="3"/>
            <a:r>
              <a:rPr lang="bs-Latn-BA" noProof="0" smtClean="0"/>
              <a:t>Fourth level</a:t>
            </a:r>
          </a:p>
          <a:p>
            <a:pPr lvl="4"/>
            <a:r>
              <a:rPr lang="bs-Latn-BA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06E0F6-BAA3-4796-AE7B-43F68C45F2C3}" type="slidenum">
              <a:rPr lang="bs-Latn-BA"/>
              <a:pPr/>
              <a:t>‹#›</a:t>
            </a:fld>
            <a:endParaRPr lang="bs-Latn-B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bs-Latn-B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bs-Latn-BA" altLang="en-US"/>
              <a:t>Click to edit Master title style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bs-Latn-BA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E174-0BB1-4A2A-AF3C-4313C4175625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7BD37-350D-4657-A270-B1FA1DFF4114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4F2F4-A7D9-47F5-A5BD-F096977D1A11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413F5-3AA6-4BBC-95E1-3C920BBE3097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D117C-F8D9-4090-94A1-F05B8874D49E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4D6EE-6E69-4926-8554-758B5B8BC2D0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29293-3B0C-4F49-8CB5-397AA97FA93C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6D770-F430-4B83-8657-E7CBB33AF1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5133E-4C14-4CD1-8671-E6CAD5EC4E9E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B4281D-C0AD-42DF-8BE6-676DA0EC3B73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A0BE9-B86A-4F7D-96FD-98AFCD67A681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96B6B-F214-402C-A0BE-F75B0939AD98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7FC03-3661-4706-85D9-8010399A918F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2B369-4626-4840-BB7D-6FF787D952FD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1AC2-364D-4D9F-A8FB-434046202F3C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925AB-9328-437B-90A2-849368D9CA59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0F71F-58D9-4C5E-B97A-761E4E13188B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EEE82-E30F-4FB4-838F-6846B1DE7094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6806C-F503-4AC9-9356-CFAE61E8066B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3DE86-7EB8-4E63-AF59-AA988D2E62F8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064C0-4237-438D-B7DF-05D3B049EC15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ECD08-94D5-44B9-BEDC-4CB8EEFDAD66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s-Latn-B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C410B-1103-45CF-BB1D-C92DDDD7EF95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DB3D1-0A10-4D12-889F-415FF42EF3CD}" type="slidenum">
              <a:rPr lang="bs-Latn-BA" altLang="en-US"/>
              <a:pPr/>
              <a:t>‹#›</a:t>
            </a:fld>
            <a:endParaRPr lang="bs-Latn-BA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altLang="en-US" smtClean="0"/>
              <a:t>Click to edit Master text styles</a:t>
            </a:r>
          </a:p>
          <a:p>
            <a:pPr lvl="1"/>
            <a:r>
              <a:rPr lang="bs-Latn-BA" altLang="en-US" smtClean="0"/>
              <a:t>Second level</a:t>
            </a:r>
          </a:p>
          <a:p>
            <a:pPr lvl="2"/>
            <a:r>
              <a:rPr lang="bs-Latn-BA" altLang="en-US" smtClean="0"/>
              <a:t>Third level</a:t>
            </a:r>
          </a:p>
          <a:p>
            <a:pPr lvl="3"/>
            <a:r>
              <a:rPr lang="bs-Latn-BA" altLang="en-US" smtClean="0"/>
              <a:t>Fourth level</a:t>
            </a:r>
          </a:p>
          <a:p>
            <a:pPr lvl="4"/>
            <a:r>
              <a:rPr lang="bs-Latn-BA" altLang="en-US" smtClean="0"/>
              <a:t>Fifth level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5F286E8-5044-49C5-ADD7-9ABF9FA87ECB}" type="datetimeFigureOut">
              <a:rPr lang="en-US"/>
              <a:pPr>
                <a:defRPr/>
              </a:pPr>
              <a:t>5/16/2019</a:t>
            </a:fld>
            <a:endParaRPr lang="bs-Latn-BA" alt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bs-Latn-BA" alt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fld id="{DA5768D6-4267-4B00-B646-EE38BE779876}" type="slidenum">
              <a:rPr lang="bs-Latn-BA" altLang="en-US"/>
              <a:pPr/>
              <a:t>‹#›</a:t>
            </a:fld>
            <a:endParaRPr lang="bs-Latn-BA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bs-Latn-BA" altLang="sr-Latn-RS" sz="1800" smtClean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  <a:cs typeface="+mn-cs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F42375-7604-451B-B9D9-B30A31F78C2D}" type="datetimeFigureOut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1EAEE"/>
                </a:solidFill>
              </a:defRPr>
            </a:lvl1pPr>
          </a:lstStyle>
          <a:p>
            <a:fld id="{ECF08B06-67C8-4FFE-98EC-B80475F54F00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58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gle.ba/url?sa=i&amp;rct=j&amp;q=exellent&amp;source=images&amp;cd=&amp;cad=rja&amp;docid=gkzXmRJMdqIwOM&amp;tbnid=RTKbIV7BZR3kzM:&amp;ved=0CAUQjRw&amp;url=http%3A%2F%2Fwww.123rf.com%2Fphoto_9209724_excellent-or-good-marketing-customer-service-survey-with-red-pencil-and-checkbox.html&amp;ei=TFxdUZHGEIKetAbB-YCoDA&amp;bvm=bv.44770516,d.Yms&amp;psig=AFQjCNHJ1ySN7u9Glp38gvO1u8xv3jbzqw&amp;ust=1365159247519305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7" Type="http://schemas.openxmlformats.org/officeDocument/2006/relationships/image" Target="../media/image51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wmf"/><Relationship Id="rId5" Type="http://schemas.openxmlformats.org/officeDocument/2006/relationships/image" Target="../media/image22.wmf"/><Relationship Id="rId4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banner-glavni2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133600"/>
            <a:ext cx="8712200" cy="11953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584325" y="476250"/>
            <a:ext cx="3889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bs-Latn-BA" sz="3600" b="1">
                <a:solidFill>
                  <a:srgbClr val="002060"/>
                </a:solidFill>
                <a:latin typeface="Impact" pitchFamily="34" charset="0"/>
              </a:rPr>
              <a:t>MAGLAJ</a:t>
            </a:r>
          </a:p>
        </p:txBody>
      </p:sp>
      <p:pic>
        <p:nvPicPr>
          <p:cNvPr id="6148" name="Picture 8" descr="gr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76250"/>
            <a:ext cx="10683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692275" y="4041775"/>
            <a:ext cx="583247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bs-Latn-BA" altLang="sr-Latn-RS" sz="8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wis721 Blk BT" panose="020B0904030502020204" pitchFamily="34" charset="0"/>
              </a:rPr>
              <a:t> </a:t>
            </a:r>
            <a:r>
              <a:rPr lang="bs-Latn-BA" altLang="sr-Latn-RS" b="1" dirty="0" smtClean="0">
                <a:solidFill>
                  <a:srgbClr val="002060"/>
                </a:solidFill>
                <a:latin typeface="Swis721 BlkCn BT" panose="020B0806030502040204" pitchFamily="34" charset="0"/>
              </a:rPr>
              <a:t>OPĆINA MAGLAJ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Slika2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3141663"/>
            <a:ext cx="1497013" cy="316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6" descr="Slika3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188" y="3429000"/>
            <a:ext cx="1685925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7" descr="cln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4797425"/>
            <a:ext cx="2016125" cy="151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323850" y="1363663"/>
            <a:ext cx="882015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200"/>
              <a:t>Efco nat d.o.o. Maglaj, osnovan je 1998 godine, kao joint venture firma sa kompanij</a:t>
            </a:r>
            <a:r>
              <a:rPr lang="bs-Latn-BA" sz="2200"/>
              <a:t>om</a:t>
            </a:r>
            <a:r>
              <a:rPr lang="en-US" sz="2200"/>
              <a:t> EFCO Maschinenbau GmbH, Dueren</a:t>
            </a:r>
            <a:r>
              <a:rPr lang="bs-Latn-BA" sz="2200"/>
              <a:t> </a:t>
            </a:r>
            <a:r>
              <a:rPr lang="en-US" sz="2200"/>
              <a:t>Njemačka.</a:t>
            </a:r>
            <a:br>
              <a:rPr lang="en-US" sz="2200"/>
            </a:br>
            <a:r>
              <a:rPr lang="en-US" sz="2200"/>
              <a:t>Efco nat</a:t>
            </a:r>
            <a:r>
              <a:rPr lang="bs-Latn-BA" sz="2200"/>
              <a:t> -</a:t>
            </a:r>
            <a:r>
              <a:rPr lang="en-US" sz="2200"/>
              <a:t> pruža specijalističke usluge vrhunskog kvaliteta u remontu i ispitivanju svih vrsta ventila</a:t>
            </a:r>
            <a:r>
              <a:rPr lang="bs-Latn-BA" sz="2200"/>
              <a:t> i armatura</a:t>
            </a:r>
            <a:r>
              <a:rPr lang="en-US" sz="2200"/>
              <a:t> u:</a:t>
            </a:r>
            <a:br>
              <a:rPr lang="en-US" sz="2200"/>
            </a:br>
            <a:r>
              <a:rPr lang="en-US" sz="2000"/>
              <a:t>-</a:t>
            </a:r>
            <a:r>
              <a:rPr lang="bs-Latn-BA" sz="2000"/>
              <a:t>t</a:t>
            </a:r>
            <a:r>
              <a:rPr lang="en-US" sz="2000"/>
              <a:t>ermoelektranama</a:t>
            </a:r>
            <a:br>
              <a:rPr lang="en-US" sz="2000"/>
            </a:br>
            <a:r>
              <a:rPr lang="en-US" sz="2000"/>
              <a:t>-</a:t>
            </a:r>
            <a:r>
              <a:rPr lang="bs-Latn-BA" sz="2000"/>
              <a:t>h</a:t>
            </a:r>
            <a:r>
              <a:rPr lang="en-US" sz="2000"/>
              <a:t>idroelektranama</a:t>
            </a:r>
            <a:br>
              <a:rPr lang="en-US" sz="2000"/>
            </a:br>
            <a:r>
              <a:rPr lang="en-US" sz="2000"/>
              <a:t>-</a:t>
            </a:r>
            <a:r>
              <a:rPr lang="bs-Latn-BA" sz="2000"/>
              <a:t>i</a:t>
            </a:r>
            <a:r>
              <a:rPr lang="en-US" sz="2000"/>
              <a:t>ndustrijskim toplanama -elektranama</a:t>
            </a:r>
            <a:br>
              <a:rPr lang="en-US" sz="2000"/>
            </a:br>
            <a:r>
              <a:rPr lang="en-US" sz="2000"/>
              <a:t>-</a:t>
            </a:r>
            <a:r>
              <a:rPr lang="bs-Latn-BA" sz="2000"/>
              <a:t>r</a:t>
            </a:r>
            <a:r>
              <a:rPr lang="en-US" sz="2000"/>
              <a:t>afinerijama</a:t>
            </a:r>
            <a:br>
              <a:rPr lang="en-US" sz="2000"/>
            </a:br>
            <a:r>
              <a:rPr lang="en-US" sz="2000"/>
              <a:t>-</a:t>
            </a:r>
            <a:r>
              <a:rPr lang="bs-Latn-BA" sz="2000"/>
              <a:t>h</a:t>
            </a:r>
            <a:r>
              <a:rPr lang="en-US" sz="2000"/>
              <a:t>emijskoj industriji</a:t>
            </a:r>
            <a:br>
              <a:rPr lang="en-US" sz="2000"/>
            </a:br>
            <a:r>
              <a:rPr lang="en-US" sz="2000"/>
              <a:t>-</a:t>
            </a:r>
            <a:r>
              <a:rPr lang="bs-Latn-BA" sz="2000"/>
              <a:t>p</a:t>
            </a:r>
            <a:r>
              <a:rPr lang="en-US" sz="2000"/>
              <a:t>apirno celuloznoj industrij</a:t>
            </a:r>
            <a:r>
              <a:rPr lang="bs-Latn-BA" sz="2000"/>
              <a:t>i</a:t>
            </a:r>
            <a:endParaRPr lang="en-US" sz="2000"/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431800" y="549275"/>
            <a:ext cx="52562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Efco nat  d.o.o. Maglaj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G:\stanica magla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7613" y="1347909"/>
            <a:ext cx="4296079" cy="322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6" descr="ANd9GcSn_ibI9RpulRb6aWYZk5E-alfpiUViSSvYZPeS0K0qDDlWPJMJGSVt6Pcop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329113"/>
            <a:ext cx="2808287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 descr="karlovac_rakovac_opljackana_benzinska_pumpa_ina_e_materijalna_steta_40_000_kn_tab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4508500"/>
            <a:ext cx="252095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0" descr="ANd9GcSIlp225os5SEwTgFDifSAuwPrpU9yIIFApXaNLFCUjtYJwRnr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4652963"/>
            <a:ext cx="2447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1"/>
          <p:cNvSpPr txBox="1">
            <a:spLocks noChangeArrowheads="1"/>
          </p:cNvSpPr>
          <p:nvPr/>
        </p:nvSpPr>
        <p:spPr bwMode="auto">
          <a:xfrm>
            <a:off x="468313" y="1016000"/>
            <a:ext cx="518318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bs-Latn-BA" sz="2000"/>
              <a:t>Društvo za promet, posredovanje i usluge</a:t>
            </a:r>
          </a:p>
          <a:p>
            <a:pPr eaLnBrk="1" hangingPunct="1">
              <a:spcAft>
                <a:spcPts val="600"/>
              </a:spcAft>
            </a:pPr>
            <a:r>
              <a:rPr lang="bs-Latn-BA" sz="2000"/>
              <a:t>Autobuska stanica</a:t>
            </a:r>
          </a:p>
          <a:p>
            <a:pPr eaLnBrk="1" hangingPunct="1">
              <a:spcAft>
                <a:spcPts val="600"/>
              </a:spcAft>
            </a:pPr>
            <a:r>
              <a:rPr lang="bs-Latn-BA" sz="2000"/>
              <a:t>Pansion Sjaj</a:t>
            </a:r>
          </a:p>
          <a:p>
            <a:pPr eaLnBrk="1" hangingPunct="1">
              <a:spcAft>
                <a:spcPts val="600"/>
              </a:spcAft>
            </a:pPr>
            <a:r>
              <a:rPr lang="bs-Latn-BA" sz="2000"/>
              <a:t>Benzinska pumpa</a:t>
            </a:r>
          </a:p>
          <a:p>
            <a:pPr eaLnBrk="1" hangingPunct="1">
              <a:spcAft>
                <a:spcPts val="600"/>
              </a:spcAft>
            </a:pPr>
            <a:r>
              <a:rPr lang="bs-Latn-BA" sz="2000"/>
              <a:t>Tehnički pregled vozila</a:t>
            </a:r>
          </a:p>
          <a:p>
            <a:pPr eaLnBrk="1" hangingPunct="1">
              <a:spcAft>
                <a:spcPts val="600"/>
              </a:spcAft>
            </a:pPr>
            <a:r>
              <a:rPr lang="bs-Latn-BA" sz="2000"/>
              <a:t>Caffe</a:t>
            </a: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611188" y="333375"/>
            <a:ext cx="3781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Sjaj  d.o.o.  Maglaj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611188" y="1341438"/>
            <a:ext cx="7848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bs-Latn-BA" sz="2000"/>
              <a:t>Hajdić d.o.o. – firma za izvođenje poslova niskogradnje, sa reprezentativnom referencom u izgradnji kilometara asfaltnih i makadamskih puteva, različitih objekata niskogradnje te proizvodnji betonske galanterije i hidrauličnih crijeva.</a:t>
            </a:r>
          </a:p>
        </p:txBody>
      </p:sp>
      <p:pic>
        <p:nvPicPr>
          <p:cNvPr id="14340" name="Picture 5" descr="t1_slika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2924175"/>
            <a:ext cx="1730375" cy="116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6" descr="imagesCARSH9D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284538"/>
            <a:ext cx="4248150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9" descr="Gradnja ces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4076700"/>
            <a:ext cx="302418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755650" y="549275"/>
            <a:ext cx="5580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Hajdic  d.o.o.  Maglaj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611188" y="1125538"/>
            <a:ext cx="72374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bs-Latn-BA" sz="2000"/>
              <a:t>Britanska firma, </a:t>
            </a:r>
            <a:r>
              <a:rPr lang="vi-VN" sz="2000"/>
              <a:t>specijalizovani dizajner i proizvođač žičanih formi </a:t>
            </a:r>
            <a:r>
              <a:rPr lang="bs-Latn-BA" sz="2000"/>
              <a:t>za</a:t>
            </a:r>
            <a:r>
              <a:rPr lang="vi-VN" sz="2000"/>
              <a:t> avio-svemirsk</a:t>
            </a:r>
            <a:r>
              <a:rPr lang="bs-Latn-BA" sz="2000"/>
              <a:t>u</a:t>
            </a:r>
            <a:r>
              <a:rPr lang="vi-VN" sz="2000"/>
              <a:t> industrij</a:t>
            </a:r>
            <a:r>
              <a:rPr lang="bs-Latn-BA" sz="2000"/>
              <a:t>u</a:t>
            </a:r>
            <a:r>
              <a:rPr lang="vi-VN" sz="2000"/>
              <a:t>, odbran</a:t>
            </a:r>
            <a:r>
              <a:rPr lang="bs-Latn-BA" sz="2000"/>
              <a:t>u</a:t>
            </a:r>
            <a:r>
              <a:rPr lang="vi-VN" sz="2000"/>
              <a:t>, proizvodnji energije i drug</a:t>
            </a:r>
            <a:r>
              <a:rPr lang="bs-Latn-BA" sz="2000"/>
              <a:t>e</a:t>
            </a:r>
            <a:r>
              <a:rPr lang="vi-VN" sz="2000"/>
              <a:t> sektor</a:t>
            </a:r>
            <a:r>
              <a:rPr lang="bs-Latn-BA" sz="2000"/>
              <a:t>e. Trenutno upošljava  450 radnika.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647700" y="512763"/>
            <a:ext cx="7056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2800" b="1">
                <a:solidFill>
                  <a:srgbClr val="000099"/>
                </a:solidFill>
                <a:latin typeface="Franklin Gothic Demi" pitchFamily="34" charset="0"/>
              </a:rPr>
              <a:t>Excel-Assembliesss BH  d.o.o.  Maglaj</a:t>
            </a:r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384425"/>
            <a:ext cx="762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7063" y="4149725"/>
            <a:ext cx="32512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Placeholder 7"/>
          <p:cNvSpPr>
            <a:spLocks noGrp="1"/>
          </p:cNvSpPr>
          <p:nvPr>
            <p:ph type="body" idx="2"/>
          </p:nvPr>
        </p:nvSpPr>
        <p:spPr>
          <a:xfrm>
            <a:off x="468313" y="2060575"/>
            <a:ext cx="4029075" cy="4572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</a:rPr>
              <a:t> </a:t>
            </a:r>
            <a:r>
              <a:rPr lang="bs-Latn-BA" sz="2200" smtClean="0">
                <a:latin typeface="Tahoma" pitchFamily="34" charset="0"/>
                <a:cs typeface="Times New Roman" pitchFamily="18" charset="0"/>
              </a:rPr>
              <a:t>Wisa shoping centar</a:t>
            </a:r>
          </a:p>
          <a:p>
            <a:pPr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  <a:cs typeface="Times New Roman" pitchFamily="18" charset="0"/>
              </a:rPr>
              <a:t> Konzum hiper market</a:t>
            </a:r>
          </a:p>
          <a:p>
            <a:pPr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  <a:cs typeface="Times New Roman" pitchFamily="18" charset="0"/>
              </a:rPr>
              <a:t> YIMOR mega diskont</a:t>
            </a:r>
          </a:p>
          <a:p>
            <a:pPr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  <a:cs typeface="Times New Roman" pitchFamily="18" charset="0"/>
              </a:rPr>
              <a:t> Eurocentar 1 2 i 3</a:t>
            </a:r>
          </a:p>
        </p:txBody>
      </p:sp>
      <p:pic>
        <p:nvPicPr>
          <p:cNvPr id="1031" name="Picture 7" descr="G:\konzum maglaj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70457">
            <a:off x="3781051" y="2213277"/>
            <a:ext cx="4956393" cy="2978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755650" y="549275"/>
            <a:ext cx="3779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Trgovacki centri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C:\Users\Vista\Desktop\Slike prezentacija\IMG_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97945">
            <a:off x="4355308" y="431310"/>
            <a:ext cx="4059917" cy="265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1" name="Text Placeholder 5"/>
          <p:cNvSpPr>
            <a:spLocks noGrp="1"/>
          </p:cNvSpPr>
          <p:nvPr>
            <p:ph type="body" idx="1"/>
          </p:nvPr>
        </p:nvSpPr>
        <p:spPr>
          <a:xfrm rot="578824">
            <a:off x="7019925" y="2781300"/>
            <a:ext cx="1928813" cy="571500"/>
          </a:xfrm>
        </p:spPr>
        <p:txBody>
          <a:bodyPr/>
          <a:lstStyle/>
          <a:p>
            <a:pPr algn="ctr" eaLnBrk="1" hangingPunct="1"/>
            <a:r>
              <a:rPr lang="bs-Latn-BA" smtClean="0">
                <a:latin typeface="Tahoma" pitchFamily="34" charset="0"/>
              </a:rPr>
              <a:t>Eurocentar 1</a:t>
            </a:r>
            <a:endParaRPr lang="en-US" smtClean="0">
              <a:latin typeface="Tahoma" pitchFamily="34" charset="0"/>
            </a:endParaRPr>
          </a:p>
        </p:txBody>
      </p:sp>
      <p:sp>
        <p:nvSpPr>
          <p:cNvPr id="22532" name="Text Placeholder 5"/>
          <p:cNvSpPr txBox="1">
            <a:spLocks/>
          </p:cNvSpPr>
          <p:nvPr/>
        </p:nvSpPr>
        <p:spPr bwMode="auto">
          <a:xfrm>
            <a:off x="468313" y="3068638"/>
            <a:ext cx="24320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2200"/>
              <a:t>WISA shoping centar</a:t>
            </a:r>
            <a:endParaRPr lang="en-US" sz="2200"/>
          </a:p>
        </p:txBody>
      </p:sp>
      <p:pic>
        <p:nvPicPr>
          <p:cNvPr id="58370" name="Picture 2" descr="C:\Users\Vista\Desktop\Slike prezentacija\IMG_0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5700">
            <a:off x="754401" y="3467251"/>
            <a:ext cx="3518596" cy="2638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4" name="Text Placeholder 8"/>
          <p:cNvSpPr>
            <a:spLocks/>
          </p:cNvSpPr>
          <p:nvPr/>
        </p:nvSpPr>
        <p:spPr bwMode="auto">
          <a:xfrm rot="269950">
            <a:off x="539750" y="6021388"/>
            <a:ext cx="3598863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2200"/>
              <a:t>Merkator</a:t>
            </a:r>
            <a:endParaRPr lang="en-US" sz="2200"/>
          </a:p>
        </p:txBody>
      </p:sp>
      <p:sp>
        <p:nvSpPr>
          <p:cNvPr id="22535" name="Text Placeholder 8"/>
          <p:cNvSpPr txBox="1">
            <a:spLocks/>
          </p:cNvSpPr>
          <p:nvPr/>
        </p:nvSpPr>
        <p:spPr bwMode="auto">
          <a:xfrm rot="630433">
            <a:off x="3932238" y="5959475"/>
            <a:ext cx="301942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2200"/>
              <a:t>Mega diskont YIMOR</a:t>
            </a:r>
            <a:endParaRPr lang="en-US" sz="2200"/>
          </a:p>
        </p:txBody>
      </p:sp>
      <p:pic>
        <p:nvPicPr>
          <p:cNvPr id="58371" name="Picture 3" descr="C:\Users\Vista\Desktop\Slike prezentacija\IMG_0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3694">
            <a:off x="4741045" y="3358708"/>
            <a:ext cx="3724078" cy="2905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7" name="Picture 8" descr="ANd9GcTdCuDRbDS7jv2CGQFyteApPkrD09pPm38oWFQQzwJXGOKn2O4Tw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441325"/>
            <a:ext cx="34194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://www.maglaj.ba/investitori/zone_slike/kosova/27_04_2007%20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BA">
              <a:latin typeface="Constantia" pitchFamily="18" charset="0"/>
            </a:endParaRPr>
          </a:p>
        </p:txBody>
      </p:sp>
      <p:sp>
        <p:nvSpPr>
          <p:cNvPr id="23555" name="AutoShape 4" descr="http://www.maglaj.ba/investitori/zone_slike/kosova/27_04_2007%20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BA">
              <a:latin typeface="Constantia" pitchFamily="18" charset="0"/>
            </a:endParaRPr>
          </a:p>
        </p:txBody>
      </p:sp>
      <p:pic>
        <p:nvPicPr>
          <p:cNvPr id="17413" name="Picture 5" descr="biznis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10416">
            <a:off x="4562114" y="601930"/>
            <a:ext cx="3206988" cy="185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7" name="Text Placeholder 2"/>
          <p:cNvSpPr>
            <a:spLocks/>
          </p:cNvSpPr>
          <p:nvPr/>
        </p:nvSpPr>
        <p:spPr bwMode="auto">
          <a:xfrm>
            <a:off x="299979" y="2844792"/>
            <a:ext cx="3527425" cy="223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marL="495300" indent="-495300" eaLnBrk="1" hangingPunct="1">
              <a:lnSpc>
                <a:spcPct val="200000"/>
              </a:lnSpc>
              <a:spcBef>
                <a:spcPct val="20000"/>
              </a:spcBef>
              <a:buSzPct val="95000"/>
              <a:buFont typeface="Arial" charset="0"/>
              <a:buAutoNum type="arabicPeriod"/>
            </a:pPr>
            <a:r>
              <a:rPr lang="bs-Latn-BA" sz="2000" dirty="0">
                <a:cs typeface="Times New Roman" pitchFamily="18" charset="0"/>
              </a:rPr>
              <a:t>Poslovna zona </a:t>
            </a:r>
            <a:r>
              <a:rPr lang="bs-Latn-BA" sz="2000" dirty="0" smtClean="0">
                <a:cs typeface="Times New Roman" pitchFamily="18" charset="0"/>
              </a:rPr>
              <a:t>Liješnica</a:t>
            </a:r>
            <a:endParaRPr lang="bs-Latn-BA" sz="2000" dirty="0">
              <a:cs typeface="Times New Roman" pitchFamily="18" charset="0"/>
            </a:endParaRPr>
          </a:p>
          <a:p>
            <a:pPr marL="495300" indent="-495300" eaLnBrk="1" hangingPunct="1">
              <a:lnSpc>
                <a:spcPct val="200000"/>
              </a:lnSpc>
              <a:spcBef>
                <a:spcPct val="20000"/>
              </a:spcBef>
              <a:buSzPct val="95000"/>
              <a:buFont typeface="Arial" charset="0"/>
              <a:buAutoNum type="arabicPeriod"/>
            </a:pPr>
            <a:r>
              <a:rPr lang="bs-Latn-BA" sz="2000" dirty="0" smtClean="0">
                <a:cs typeface="Times New Roman" pitchFamily="18" charset="0"/>
              </a:rPr>
              <a:t>Poslovna </a:t>
            </a:r>
            <a:r>
              <a:rPr lang="bs-Latn-BA" sz="2000" dirty="0">
                <a:cs typeface="Times New Roman" pitchFamily="18" charset="0"/>
              </a:rPr>
              <a:t>zona Misurići</a:t>
            </a:r>
          </a:p>
          <a:p>
            <a:pPr marL="495300" indent="-495300" eaLnBrk="1" hangingPunct="1">
              <a:lnSpc>
                <a:spcPct val="200000"/>
              </a:lnSpc>
              <a:spcBef>
                <a:spcPct val="20000"/>
              </a:spcBef>
              <a:buSzPct val="95000"/>
              <a:buFont typeface="Arial" charset="0"/>
              <a:buAutoNum type="arabicPeriod"/>
            </a:pPr>
            <a:r>
              <a:rPr lang="bs-Latn-BA" sz="2000" dirty="0" smtClean="0">
                <a:cs typeface="Times New Roman" pitchFamily="18" charset="0"/>
              </a:rPr>
              <a:t>Poslovna </a:t>
            </a:r>
            <a:r>
              <a:rPr lang="bs-Latn-BA" sz="2000" dirty="0">
                <a:cs typeface="Times New Roman" pitchFamily="18" charset="0"/>
              </a:rPr>
              <a:t>zona Novi </a:t>
            </a:r>
            <a:r>
              <a:rPr lang="bs-Latn-BA" sz="2000" dirty="0" smtClean="0">
                <a:cs typeface="Times New Roman" pitchFamily="18" charset="0"/>
              </a:rPr>
              <a:t>Šeher</a:t>
            </a:r>
            <a:endParaRPr lang="bs-Latn-BA" sz="2000" dirty="0">
              <a:cs typeface="Times New Roman" pitchFamily="18" charset="0"/>
            </a:endParaRPr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395288" y="512763"/>
            <a:ext cx="3781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Poslovne zone</a:t>
            </a:r>
          </a:p>
        </p:txBody>
      </p:sp>
      <p:pic>
        <p:nvPicPr>
          <p:cNvPr id="23559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2852738"/>
            <a:ext cx="490855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6445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Maglaj – najbolja ponuda !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743763" y="1235078"/>
            <a:ext cx="4599173" cy="83455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bs-Latn-BA" sz="2000" b="1" dirty="0">
                <a:solidFill>
                  <a:schemeClr val="bg1"/>
                </a:solidFill>
                <a:latin typeface="Franklin Gothic Demi" pitchFamily="34" charset="0"/>
              </a:rPr>
              <a:t>INDIVIDUALNI PRISTUP INVESTITORU</a:t>
            </a:r>
            <a:endParaRPr lang="en-GB" sz="2000" b="1" dirty="0">
              <a:solidFill>
                <a:schemeClr val="bg1"/>
              </a:solidFill>
              <a:latin typeface="Franklin Gothic Demi" pitchFamily="34" charset="0"/>
            </a:endParaRPr>
          </a:p>
        </p:txBody>
      </p:sp>
      <p:sp>
        <p:nvSpPr>
          <p:cNvPr id="2" name="22 Rectángulo"/>
          <p:cNvSpPr/>
          <p:nvPr/>
        </p:nvSpPr>
        <p:spPr>
          <a:xfrm>
            <a:off x="735763" y="2301878"/>
            <a:ext cx="4597705" cy="83455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bs-Latn-BA" sz="2000" b="1" dirty="0">
                <a:solidFill>
                  <a:schemeClr val="bg1"/>
                </a:solidFill>
                <a:latin typeface="Franklin Gothic Demi" pitchFamily="34" charset="0"/>
              </a:rPr>
              <a:t>SERVIS LOKALNE ZAJEDNICE</a:t>
            </a:r>
          </a:p>
          <a:p>
            <a:pPr algn="ctr" eaLnBrk="1" hangingPunct="1">
              <a:defRPr/>
            </a:pP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3" name="22 Rectángulo"/>
          <p:cNvSpPr/>
          <p:nvPr/>
        </p:nvSpPr>
        <p:spPr>
          <a:xfrm>
            <a:off x="737266" y="3344866"/>
            <a:ext cx="4632971" cy="83455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bs-Latn-BA" sz="2000" b="1" dirty="0">
                <a:solidFill>
                  <a:schemeClr val="bg1"/>
                </a:solidFill>
                <a:latin typeface="Franklin Gothic Demi" pitchFamily="34" charset="0"/>
              </a:rPr>
              <a:t>STIMULATIVNO POSLOVNO OKRUŽENJE</a:t>
            </a:r>
          </a:p>
          <a:p>
            <a:pPr algn="ctr" eaLnBrk="1" hangingPunct="1">
              <a:defRPr/>
            </a:pPr>
            <a:endParaRPr lang="en-GB" sz="1100" b="1" dirty="0">
              <a:solidFill>
                <a:schemeClr val="bg1"/>
              </a:solidFill>
              <a:latin typeface="Franklin Gothic Demi" pitchFamily="34" charset="0"/>
            </a:endParaRPr>
          </a:p>
        </p:txBody>
      </p:sp>
      <p:sp>
        <p:nvSpPr>
          <p:cNvPr id="4" name="22 Rectángulo"/>
          <p:cNvSpPr/>
          <p:nvPr/>
        </p:nvSpPr>
        <p:spPr>
          <a:xfrm>
            <a:off x="737266" y="5464724"/>
            <a:ext cx="4632971" cy="77620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bs-Latn-BA" sz="2000" b="1" dirty="0">
                <a:solidFill>
                  <a:schemeClr val="bg1"/>
                </a:solidFill>
                <a:latin typeface="Franklin Gothic Demi" pitchFamily="34" charset="0"/>
              </a:rPr>
              <a:t>GEO POZICIJA</a:t>
            </a:r>
            <a:endParaRPr lang="en-GB" sz="2000" b="1" dirty="0">
              <a:solidFill>
                <a:schemeClr val="bg1"/>
              </a:solidFill>
              <a:latin typeface="Franklin Gothic Demi" pitchFamily="34" charset="0"/>
            </a:endParaRPr>
          </a:p>
        </p:txBody>
      </p:sp>
      <p:sp>
        <p:nvSpPr>
          <p:cNvPr id="5" name="22 Rectángulo"/>
          <p:cNvSpPr/>
          <p:nvPr/>
        </p:nvSpPr>
        <p:spPr>
          <a:xfrm>
            <a:off x="735825" y="4389441"/>
            <a:ext cx="4599174" cy="83455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bs-Latn-BA" sz="2000" b="1" dirty="0">
                <a:solidFill>
                  <a:schemeClr val="bg1"/>
                </a:solidFill>
                <a:latin typeface="Franklin Gothic Demi" pitchFamily="34" charset="0"/>
              </a:rPr>
              <a:t> </a:t>
            </a:r>
            <a:r>
              <a:rPr lang="bs-Latn-BA" sz="1800" b="1" dirty="0">
                <a:solidFill>
                  <a:schemeClr val="bg1"/>
                </a:solidFill>
                <a:latin typeface="Tahoma" pitchFamily="34" charset="0"/>
              </a:rPr>
              <a:t>ZADOVOLJSTVO POSTOJEĆIH INVESTITORA</a:t>
            </a:r>
            <a:endParaRPr lang="en-GB" sz="18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4594" name="Picture 46" descr="9209724-excellent-or-good-marketing-customer-service-survey-with-red-pencil-and-checkbox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2924175"/>
            <a:ext cx="334803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lip_image00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47999">
            <a:off x="5305330" y="2514599"/>
            <a:ext cx="3196104" cy="175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 descr="clip_image001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1197999">
            <a:off x="4615519" y="224810"/>
            <a:ext cx="3965876" cy="207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3" name="Picture 7" descr="clip_image00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1054000">
            <a:off x="978286" y="4498713"/>
            <a:ext cx="3491330" cy="208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4" name="Picture 8" descr="clip_image005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1014">
            <a:off x="5352781" y="4423770"/>
            <a:ext cx="3044849" cy="224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koke1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1150000">
            <a:off x="2441583" y="3036957"/>
            <a:ext cx="2903855" cy="164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clip_image001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41925">
            <a:off x="511185" y="1120411"/>
            <a:ext cx="264320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539750" y="296863"/>
            <a:ext cx="3779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Poljoprivreda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Placeholder 2"/>
          <p:cNvSpPr>
            <a:spLocks/>
          </p:cNvSpPr>
          <p:nvPr/>
        </p:nvSpPr>
        <p:spPr bwMode="auto">
          <a:xfrm>
            <a:off x="571500" y="1268413"/>
            <a:ext cx="824865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Na području općine Maglaj registrovane su 3 zemljoradničke zadruge: 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1. ZZ “Milk – Maglajka“ Maglaj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2. ZZ “Kula” </a:t>
            </a:r>
            <a:r>
              <a:rPr lang="it-IT" sz="1600"/>
              <a:t>Strupina bb,</a:t>
            </a:r>
            <a:r>
              <a:rPr lang="bs-Latn-BA" sz="1600"/>
              <a:t> </a:t>
            </a:r>
            <a:r>
              <a:rPr lang="it-IT" sz="1600"/>
              <a:t>Novi Šeher, Maglaj</a:t>
            </a:r>
            <a:endParaRPr lang="bs-Latn-BA" sz="1600"/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3. ZZ “Agrar-Šeher” Novi Šeher, Maglaj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bs-Latn-BA" sz="1600"/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Također je registrovano i 12 Udruženja građana poljoprivrednih proizvođača: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1. UG “Bistrica” Ravna-Oruče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2. UG “Jedinstvo” Bočinja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3. UG “Cow-How” Čobe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4. UG “Poljoprivrednik” Novi  Šeher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5. UG “Pčelar” Maglaj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6. UG “Melisa” Bakotić 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7. UG“Bijela Ploča“ Bijela Ploča, Maglaj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8. UG “Šampinjon” Donji Ulišnjak, Maglaj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9. UG „Agro-Liješnica“ Liješnica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10. UG „Kopice“ Kopice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11. UG „Agro-Kopice“ Kopice</a:t>
            </a:r>
          </a:p>
          <a:p>
            <a:pPr marL="495300" indent="-49530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bs-Latn-BA" sz="1600"/>
              <a:t>12. Agro-Eko težak“ Ravna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611188" y="549275"/>
            <a:ext cx="3781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Poljoprivreda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836613"/>
            <a:ext cx="5976938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Placeholder 8"/>
          <p:cNvSpPr>
            <a:spLocks noGrp="1"/>
          </p:cNvSpPr>
          <p:nvPr>
            <p:ph type="body" idx="4294967295"/>
          </p:nvPr>
        </p:nvSpPr>
        <p:spPr>
          <a:xfrm>
            <a:off x="539750" y="3536950"/>
            <a:ext cx="7200900" cy="2952750"/>
          </a:xfrm>
        </p:spPr>
        <p:txBody>
          <a:bodyPr lIns="45720" rIns="45720"/>
          <a:lstStyle/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vi-VN" sz="2200" b="1" smtClean="0">
                <a:latin typeface="Franklin Gothic Demi" pitchFamily="34" charset="0"/>
              </a:rPr>
              <a:t>Maglaj</a:t>
            </a:r>
            <a:r>
              <a:rPr lang="bs-Latn-BA" sz="2200" b="1" smtClean="0">
                <a:latin typeface="Franklin Gothic Demi" pitchFamily="34" charset="0"/>
              </a:rPr>
              <a:t>   -  </a:t>
            </a:r>
            <a:r>
              <a:rPr lang="vi-VN" sz="2200" b="1" smtClean="0">
                <a:latin typeface="Franklin Gothic Demi" pitchFamily="34" charset="0"/>
              </a:rPr>
              <a:t>Zeni</a:t>
            </a:r>
            <a:r>
              <a:rPr lang="bs-Latn-BA" sz="2200" b="1" smtClean="0">
                <a:latin typeface="Franklin Gothic Demi" pitchFamily="34" charset="0"/>
              </a:rPr>
              <a:t>c</a:t>
            </a:r>
            <a:r>
              <a:rPr lang="vi-VN" sz="2200" b="1" smtClean="0">
                <a:latin typeface="Franklin Gothic Demi" pitchFamily="34" charset="0"/>
              </a:rPr>
              <a:t>ko-dobojsk</a:t>
            </a:r>
            <a:r>
              <a:rPr lang="bs-Latn-BA" sz="2200" b="1" smtClean="0">
                <a:latin typeface="Franklin Gothic Demi" pitchFamily="34" charset="0"/>
              </a:rPr>
              <a:t>i</a:t>
            </a:r>
            <a:r>
              <a:rPr lang="vi-VN" sz="2200" b="1" smtClean="0">
                <a:latin typeface="Franklin Gothic Demi" pitchFamily="34" charset="0"/>
              </a:rPr>
              <a:t> kanton </a:t>
            </a:r>
            <a:endParaRPr lang="bs-Latn-BA" sz="2200" b="1" smtClean="0">
              <a:latin typeface="Franklin Gothic Demi" pitchFamily="34" charset="0"/>
            </a:endParaRPr>
          </a:p>
          <a:p>
            <a:pPr marL="0" indent="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bs-Latn-BA" sz="2200" b="1" smtClean="0">
                <a:solidFill>
                  <a:schemeClr val="bg1"/>
                </a:solidFill>
                <a:latin typeface="Franklin Gothic Demi" pitchFamily="34" charset="0"/>
              </a:rPr>
              <a:t> </a:t>
            </a:r>
            <a:r>
              <a:rPr lang="vi-VN" sz="2200" b="1" smtClean="0">
                <a:latin typeface="Franklin Gothic Demi" pitchFamily="34" charset="0"/>
              </a:rPr>
              <a:t>2</a:t>
            </a:r>
            <a:r>
              <a:rPr lang="hr-HR" sz="2200" b="1" smtClean="0">
                <a:latin typeface="Franklin Gothic Demi" pitchFamily="34" charset="0"/>
              </a:rPr>
              <a:t>3</a:t>
            </a:r>
            <a:r>
              <a:rPr lang="vi-VN" sz="2200" b="1" smtClean="0">
                <a:latin typeface="Franklin Gothic Demi" pitchFamily="34" charset="0"/>
              </a:rPr>
              <a:t> </a:t>
            </a:r>
            <a:r>
              <a:rPr lang="hr-HR" sz="2200" b="1" smtClean="0">
                <a:latin typeface="Franklin Gothic Demi" pitchFamily="34" charset="0"/>
              </a:rPr>
              <a:t>126</a:t>
            </a:r>
            <a:r>
              <a:rPr lang="vi-VN" sz="2200" b="1" smtClean="0">
                <a:latin typeface="Franklin Gothic Demi" pitchFamily="34" charset="0"/>
              </a:rPr>
              <a:t> stanovnika</a:t>
            </a:r>
            <a:endParaRPr lang="bs-Latn-BA" sz="2200" b="1" smtClean="0">
              <a:latin typeface="Franklin Gothic Demi" pitchFamily="34" charset="0"/>
            </a:endParaRPr>
          </a:p>
          <a:p>
            <a:pPr marL="0" indent="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bs-Latn-BA" sz="2200" b="1" smtClean="0">
                <a:latin typeface="Franklin Gothic Demi" pitchFamily="34" charset="0"/>
              </a:rPr>
              <a:t> 289 km</a:t>
            </a:r>
            <a:r>
              <a:rPr lang="bs-Latn-BA" sz="2200" b="1" baseline="30000" smtClean="0">
                <a:latin typeface="Franklin Gothic Demi" pitchFamily="34" charset="0"/>
              </a:rPr>
              <a:t>2</a:t>
            </a:r>
          </a:p>
          <a:p>
            <a:pPr marL="0" indent="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bs-Latn-BA" sz="2200" b="1" smtClean="0">
                <a:latin typeface="Franklin Gothic Demi" pitchFamily="34" charset="0"/>
              </a:rPr>
              <a:t> </a:t>
            </a:r>
            <a:r>
              <a:rPr lang="vi-VN" sz="2200" b="1" smtClean="0">
                <a:latin typeface="Franklin Gothic Demi" pitchFamily="34" charset="0"/>
              </a:rPr>
              <a:t>125 km sjeverno od Sarajeva</a:t>
            </a:r>
            <a:endParaRPr lang="bs-Latn-BA" sz="2200" b="1" smtClean="0">
              <a:latin typeface="Franklin Gothic Demi" pitchFamily="34" charset="0"/>
            </a:endParaRPr>
          </a:p>
          <a:p>
            <a:pPr marL="0" indent="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bs-Latn-BA" sz="2200" b="1" smtClean="0">
                <a:latin typeface="Franklin Gothic Demi" pitchFamily="34" charset="0"/>
              </a:rPr>
              <a:t> 290 km - Zagreb, 300 km - Beograd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bs-Latn-BA" sz="2200" b="1" smtClean="0">
                <a:latin typeface="Franklin Gothic Demi" pitchFamily="34" charset="0"/>
              </a:rPr>
              <a:t> </a:t>
            </a:r>
            <a:r>
              <a:rPr lang="vi-VN" sz="2200" b="1" smtClean="0">
                <a:latin typeface="Franklin Gothic Demi" pitchFamily="34" charset="0"/>
              </a:rPr>
              <a:t>magistralni put M-17</a:t>
            </a:r>
            <a:r>
              <a:rPr lang="bs-Latn-BA" sz="2200" b="1" smtClean="0">
                <a:latin typeface="Franklin Gothic Demi" pitchFamily="34" charset="0"/>
              </a:rPr>
              <a:t> – budući koridor Vc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bs-Latn-BA" sz="2200" b="1" smtClean="0">
                <a:latin typeface="Franklin Gothic Demi" pitchFamily="34" charset="0"/>
              </a:rPr>
              <a:t> željeznička pruga Bosanski Šamac-Sarajevo-Ploče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bs-Latn-BA" sz="2200" b="1" smtClean="0">
                <a:latin typeface="Franklin Gothic Demi" pitchFamily="34" charset="0"/>
              </a:rPr>
              <a:t>          Aerodromi - Tuzla (88 km) i Sarajevo (125 km)</a:t>
            </a:r>
            <a:endParaRPr lang="en-US" sz="2200" b="1" smtClean="0">
              <a:latin typeface="Franklin Gothic Demi" pitchFamily="34" charset="0"/>
            </a:endParaRPr>
          </a:p>
        </p:txBody>
      </p:sp>
      <p:pic>
        <p:nvPicPr>
          <p:cNvPr id="10" name="Picture 9" descr="Untit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511" y="2212068"/>
            <a:ext cx="1657037" cy="150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3" descr="C:\Documents and Settings\AMIR\Desktop\map_europe_lg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873125"/>
            <a:ext cx="1655763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Oval 9"/>
          <p:cNvSpPr>
            <a:spLocks noChangeArrowheads="1"/>
          </p:cNvSpPr>
          <p:nvPr/>
        </p:nvSpPr>
        <p:spPr bwMode="auto">
          <a:xfrm>
            <a:off x="1584325" y="2565400"/>
            <a:ext cx="144463" cy="1444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bs-Latn-BA" sz="1800"/>
          </a:p>
        </p:txBody>
      </p:sp>
      <p:sp>
        <p:nvSpPr>
          <p:cNvPr id="8199" name="Oval 11"/>
          <p:cNvSpPr>
            <a:spLocks noChangeArrowheads="1"/>
          </p:cNvSpPr>
          <p:nvPr/>
        </p:nvSpPr>
        <p:spPr bwMode="auto">
          <a:xfrm>
            <a:off x="1258888" y="1700213"/>
            <a:ext cx="144462" cy="1444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bs-Latn-BA" sz="1800"/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5984875"/>
            <a:ext cx="36036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03913" y="5337175"/>
            <a:ext cx="3016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Text Box 14"/>
          <p:cNvSpPr txBox="1">
            <a:spLocks noChangeArrowheads="1"/>
          </p:cNvSpPr>
          <p:nvPr/>
        </p:nvSpPr>
        <p:spPr bwMode="auto">
          <a:xfrm>
            <a:off x="1042988" y="260350"/>
            <a:ext cx="62658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Maglaj – polozaj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2"/>
          <p:cNvSpPr>
            <a:spLocks noGrp="1"/>
          </p:cNvSpPr>
          <p:nvPr>
            <p:ph type="body" idx="1"/>
          </p:nvPr>
        </p:nvSpPr>
        <p:spPr>
          <a:xfrm>
            <a:off x="468313" y="800100"/>
            <a:ext cx="7858125" cy="250031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bs-Latn-BA" smtClean="0">
                <a:latin typeface="Tahoma" pitchFamily="34" charset="0"/>
                <a:cs typeface="Times New Roman" pitchFamily="18" charset="0"/>
              </a:rPr>
              <a:t>“</a:t>
            </a:r>
            <a:r>
              <a:rPr lang="en-US" smtClean="0">
                <a:latin typeface="Tahoma" pitchFamily="34" charset="0"/>
                <a:cs typeface="Times New Roman" pitchFamily="18" charset="0"/>
              </a:rPr>
              <a:t>Studentsko ljeto</a:t>
            </a:r>
            <a:r>
              <a:rPr lang="bs-Latn-BA" smtClean="0">
                <a:latin typeface="Tahoma" pitchFamily="34" charset="0"/>
                <a:cs typeface="Times New Roman" pitchFamily="18" charset="0"/>
              </a:rPr>
              <a:t>” k</a:t>
            </a:r>
            <a:r>
              <a:rPr lang="vi-VN" smtClean="0">
                <a:latin typeface="Tahoma" pitchFamily="34" charset="0"/>
                <a:cs typeface="Times New Roman" pitchFamily="18" charset="0"/>
              </a:rPr>
              <a:t>ulturna manifestacija koja se održava u Maglaju već </a:t>
            </a:r>
            <a:r>
              <a:rPr lang="bs-Latn-BA" smtClean="0">
                <a:latin typeface="Tahoma" pitchFamily="34" charset="0"/>
                <a:cs typeface="Times New Roman" pitchFamily="18" charset="0"/>
              </a:rPr>
              <a:t>46</a:t>
            </a:r>
            <a:r>
              <a:rPr lang="vi-VN" smtClean="0">
                <a:latin typeface="Tahoma" pitchFamily="34" charset="0"/>
                <a:cs typeface="Times New Roman" pitchFamily="18" charset="0"/>
              </a:rPr>
              <a:t> godin</a:t>
            </a:r>
            <a:r>
              <a:rPr lang="bs-Latn-BA" smtClean="0">
                <a:latin typeface="Tahoma" pitchFamily="34" charset="0"/>
                <a:cs typeface="Times New Roman" pitchFamily="18" charset="0"/>
              </a:rPr>
              <a:t>a i</a:t>
            </a:r>
            <a:r>
              <a:rPr lang="vi-VN" smtClean="0">
                <a:latin typeface="Tahoma" pitchFamily="34" charset="0"/>
                <a:cs typeface="Times New Roman" pitchFamily="18" charset="0"/>
              </a:rPr>
              <a:t> tradicionalno počinje šetnjom ulicama grada i vatrometom </a:t>
            </a:r>
            <a:r>
              <a:rPr lang="bs-Latn-BA" smtClean="0">
                <a:latin typeface="Tahoma" pitchFamily="34" charset="0"/>
                <a:cs typeface="Times New Roman" pitchFamily="18" charset="0"/>
              </a:rPr>
              <a:t>te</a:t>
            </a:r>
            <a:r>
              <a:rPr lang="vi-VN" smtClean="0">
                <a:latin typeface="Tahoma" pitchFamily="34" charset="0"/>
                <a:cs typeface="Times New Roman" pitchFamily="18" charset="0"/>
              </a:rPr>
              <a:t> traje 2 mjeseca</a:t>
            </a:r>
            <a:r>
              <a:rPr lang="bs-Latn-BA" smtClean="0">
                <a:latin typeface="Tahoma" pitchFamily="34" charset="0"/>
                <a:cs typeface="Times New Roman" pitchFamily="18" charset="0"/>
              </a:rPr>
              <a:t> uz</a:t>
            </a:r>
            <a:r>
              <a:rPr lang="vi-VN" smtClean="0">
                <a:latin typeface="Tahoma" pitchFamily="34" charset="0"/>
                <a:cs typeface="Times New Roman" pitchFamily="18" charset="0"/>
              </a:rPr>
              <a:t> večeri poezije, galerije, izložbe slika i drug</a:t>
            </a:r>
            <a:r>
              <a:rPr lang="bs-Latn-BA" smtClean="0">
                <a:latin typeface="Tahoma" pitchFamily="34" charset="0"/>
                <a:cs typeface="Times New Roman" pitchFamily="18" charset="0"/>
              </a:rPr>
              <a:t>e k</a:t>
            </a:r>
            <a:r>
              <a:rPr lang="vi-VN" smtClean="0">
                <a:latin typeface="Tahoma" pitchFamily="34" charset="0"/>
                <a:cs typeface="Times New Roman" pitchFamily="18" charset="0"/>
              </a:rPr>
              <a:t>ulturn</a:t>
            </a:r>
            <a:r>
              <a:rPr lang="bs-Latn-BA" smtClean="0">
                <a:latin typeface="Tahoma" pitchFamily="34" charset="0"/>
                <a:cs typeface="Times New Roman" pitchFamily="18" charset="0"/>
              </a:rPr>
              <a:t>e</a:t>
            </a:r>
            <a:r>
              <a:rPr lang="vi-VN" smtClean="0">
                <a:latin typeface="Tahoma" pitchFamily="34" charset="0"/>
                <a:cs typeface="Times New Roman" pitchFamily="18" charset="0"/>
              </a:rPr>
              <a:t> sadržaj</a:t>
            </a:r>
            <a:r>
              <a:rPr lang="bs-Latn-BA" smtClean="0">
                <a:latin typeface="Tahoma" pitchFamily="34" charset="0"/>
                <a:cs typeface="Times New Roman" pitchFamily="18" charset="0"/>
              </a:rPr>
              <a:t>e</a:t>
            </a:r>
            <a:r>
              <a:rPr lang="vi-VN" smtClean="0">
                <a:latin typeface="Tahoma" pitchFamily="34" charset="0"/>
                <a:cs typeface="Times New Roman" pitchFamily="18" charset="0"/>
              </a:rPr>
              <a:t>. </a:t>
            </a:r>
            <a:endParaRPr lang="bs-Latn-BA" smtClean="0">
              <a:latin typeface="Tahoma" pitchFamily="34" charset="0"/>
              <a:cs typeface="Times New Roman" pitchFamily="18" charset="0"/>
            </a:endParaRPr>
          </a:p>
        </p:txBody>
      </p:sp>
      <p:pic>
        <p:nvPicPr>
          <p:cNvPr id="21510" name="Picture 6" descr="G:\Prezentacija slike\studentsko lje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808" y="4391951"/>
            <a:ext cx="2654480" cy="198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slj_mlad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19323">
            <a:off x="4299475" y="3306334"/>
            <a:ext cx="4172247" cy="319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9" descr="ANd9GcS1tpPkdGS4uePsqz1JFOOlmOTleHw-QVdnLCT4lUn6zwtr3G19zCSneB7ao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213100"/>
            <a:ext cx="187325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576263" y="549275"/>
            <a:ext cx="3779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Kultura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503238" y="1484313"/>
            <a:ext cx="8229600" cy="1427162"/>
          </a:xfrm>
        </p:spPr>
        <p:txBody>
          <a:bodyPr/>
          <a:lstStyle/>
          <a:p>
            <a:r>
              <a:rPr lang="bs-Latn-BA" sz="4600" smtClean="0">
                <a:latin typeface="Monotype Corsiva" pitchFamily="66" charset="0"/>
              </a:rPr>
              <a:t>Mulabdicevi dani kulture</a:t>
            </a:r>
            <a:r>
              <a:rPr lang="bs-Latn-BA" sz="4600" smtClean="0"/>
              <a:t> </a:t>
            </a:r>
            <a:br>
              <a:rPr lang="bs-Latn-BA" sz="4600" smtClean="0"/>
            </a:br>
            <a:r>
              <a:rPr lang="bs-Latn-BA" sz="2200" smtClean="0">
                <a:latin typeface="Tahoma" pitchFamily="34" charset="0"/>
              </a:rPr>
              <a:t>manifestacija koja organizuje JU Opća biblioteka Maglaj, u cjelosti posvećena imenu i djelu ovoga velikana književnosti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468313" y="3573463"/>
            <a:ext cx="80645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bs-Latn-BA" sz="2000"/>
              <a:t>Edhem Mulabdić </a:t>
            </a:r>
            <a:r>
              <a:rPr lang="en-US" sz="2000"/>
              <a:t>1862</a:t>
            </a:r>
            <a:r>
              <a:rPr lang="bs-Latn-BA" sz="2000"/>
              <a:t>. - </a:t>
            </a:r>
            <a:r>
              <a:rPr lang="en-US" sz="2000"/>
              <a:t>1954. g</a:t>
            </a:r>
            <a:r>
              <a:rPr lang="bs-Latn-BA" sz="2000"/>
              <a:t>. r</a:t>
            </a:r>
            <a:r>
              <a:rPr lang="en-US" sz="2000"/>
              <a:t>ođen</a:t>
            </a:r>
            <a:r>
              <a:rPr lang="bs-Latn-BA" sz="2000"/>
              <a:t> </a:t>
            </a:r>
            <a:r>
              <a:rPr lang="en-US" sz="2000"/>
              <a:t>u Maglaju</a:t>
            </a:r>
            <a:r>
              <a:rPr lang="bs-Latn-BA" sz="2000"/>
              <a:t>,</a:t>
            </a:r>
            <a:r>
              <a:rPr lang="en-US" sz="2000"/>
              <a:t> </a:t>
            </a:r>
            <a:r>
              <a:rPr lang="bs-Latn-BA" sz="2000"/>
              <a:t>a</a:t>
            </a:r>
            <a:r>
              <a:rPr lang="en-US" sz="2000"/>
              <a:t>utor</a:t>
            </a:r>
            <a:r>
              <a:rPr lang="bs-Latn-BA" sz="2000"/>
              <a:t> </a:t>
            </a:r>
            <a:r>
              <a:rPr lang="en-US" sz="2000"/>
              <a:t>prvog bošnjačkog romana koji je ostavio neizbrisiv traga u bh. </a:t>
            </a:r>
            <a:r>
              <a:rPr lang="bs-Latn-BA" sz="2000"/>
              <a:t>s</a:t>
            </a:r>
            <a:r>
              <a:rPr lang="en-US" sz="2000"/>
              <a:t>tvaralaštv</a:t>
            </a:r>
            <a:r>
              <a:rPr lang="bs-Latn-BA" sz="2000"/>
              <a:t>u.</a:t>
            </a:r>
            <a:r>
              <a:rPr lang="en-US"/>
              <a:t/>
            </a:r>
            <a:br>
              <a:rPr lang="en-US"/>
            </a:br>
            <a:endParaRPr lang="en-US"/>
          </a:p>
          <a:p>
            <a:endParaRPr lang="en-US"/>
          </a:p>
        </p:txBody>
      </p:sp>
      <p:pic>
        <p:nvPicPr>
          <p:cNvPr id="22534" name="Picture 6" descr="G:\Prezentacija slike\mulabdicevi da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1841">
            <a:off x="4851313" y="4320320"/>
            <a:ext cx="3519118" cy="227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G:\Prezentacija slike\mulab_da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3958">
            <a:off x="667689" y="4453807"/>
            <a:ext cx="2948495" cy="1966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7" descr="0812260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404813"/>
            <a:ext cx="1800225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250825" y="800100"/>
            <a:ext cx="8229600" cy="938213"/>
          </a:xfrm>
        </p:spPr>
        <p:txBody>
          <a:bodyPr/>
          <a:lstStyle/>
          <a:p>
            <a:r>
              <a:rPr lang="bs-Latn-BA" sz="2200" smtClean="0">
                <a:latin typeface="Tahoma" pitchFamily="34" charset="0"/>
              </a:rPr>
              <a:t>pod pokroviteljstvokm Općine Maglaj i Doma kulture tradicionalno se organizuju gastro-kulturni susreti </a:t>
            </a:r>
          </a:p>
        </p:txBody>
      </p:sp>
      <p:pic>
        <p:nvPicPr>
          <p:cNvPr id="23559" name="Picture 7" descr="G:\Prezentacija slike\gastro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6849" y="4446474"/>
            <a:ext cx="3225420" cy="219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G:\Prezentacija slike\gast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3987">
            <a:off x="5378250" y="2066710"/>
            <a:ext cx="3069728" cy="213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G:\Prezentacija slike\gastro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31547">
            <a:off x="1186998" y="2043194"/>
            <a:ext cx="3304135" cy="227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7" descr="167077_151704504884040_130574923663665_252269_3516650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4652963"/>
            <a:ext cx="2808287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539750" y="296863"/>
            <a:ext cx="3779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Maglaj fest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2"/>
          <p:cNvSpPr>
            <a:spLocks noGrp="1"/>
          </p:cNvSpPr>
          <p:nvPr>
            <p:ph type="body" idx="1"/>
          </p:nvPr>
        </p:nvSpPr>
        <p:spPr>
          <a:xfrm>
            <a:off x="287338" y="1341438"/>
            <a:ext cx="8713787" cy="1230312"/>
          </a:xfrm>
        </p:spPr>
        <p:txBody>
          <a:bodyPr/>
          <a:lstStyle/>
          <a:p>
            <a:r>
              <a:rPr lang="bs-Latn-BA" smtClean="0">
                <a:latin typeface="Tahoma" pitchFamily="34" charset="0"/>
              </a:rPr>
              <a:t>osnovan je 1997.godine. Hor broji  40 ženskih i  10 muških članova,  a na repertoaru je preko 400 kompozicija velikih horskih majstora, muzike stiliziranih sevdalinki, ilahija i pjevaju na 11 jezika svijeta. </a:t>
            </a:r>
            <a:endParaRPr lang="en-US" smtClean="0">
              <a:latin typeface="Tahoma" pitchFamily="34" charset="0"/>
            </a:endParaRPr>
          </a:p>
        </p:txBody>
      </p:sp>
      <p:pic>
        <p:nvPicPr>
          <p:cNvPr id="60418" name="Picture 2" descr="HOR_IZ_MAGLAJA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342001">
            <a:off x="284070" y="2965793"/>
            <a:ext cx="5042962" cy="297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7" descr="179265_151704411550716_130574923663665_252265_5297089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3716338"/>
            <a:ext cx="338455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755650" y="549275"/>
            <a:ext cx="658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Gradski mješoviti hor  Maglaj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Placeholder 2"/>
          <p:cNvSpPr>
            <a:spLocks noGrp="1"/>
          </p:cNvSpPr>
          <p:nvPr>
            <p:ph type="body" idx="1"/>
          </p:nvPr>
        </p:nvSpPr>
        <p:spPr>
          <a:xfrm>
            <a:off x="358775" y="1304925"/>
            <a:ext cx="7734300" cy="1476375"/>
          </a:xfrm>
        </p:spPr>
        <p:txBody>
          <a:bodyPr/>
          <a:lstStyle/>
          <a:p>
            <a:pPr>
              <a:lnSpc>
                <a:spcPct val="140000"/>
              </a:lnSpc>
            </a:pPr>
            <a:endParaRPr lang="hr-BA" smtClean="0">
              <a:latin typeface="Tahoma" pitchFamily="34" charset="0"/>
            </a:endParaRPr>
          </a:p>
          <a:p>
            <a:r>
              <a:rPr lang="hr-BA" smtClean="0">
                <a:latin typeface="Tahoma" pitchFamily="34" charset="0"/>
              </a:rPr>
              <a:t>ostvario je zapažene rezultate na polju promocije kulture kroz organizovanje internacionalnog festivala „Kolo na bosanskom ćilimu“, koje je Ministarstvo kulture FBiH proglasilo Projektom od nacionalnog interesa. </a:t>
            </a:r>
            <a:endParaRPr lang="en-US" smtClean="0">
              <a:latin typeface="Tahoma" pitchFamily="34" charset="0"/>
            </a:endParaRPr>
          </a:p>
        </p:txBody>
      </p:sp>
      <p:pic>
        <p:nvPicPr>
          <p:cNvPr id="25603" name="Picture 3" descr="G:\kolo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125" y="3075154"/>
            <a:ext cx="4588961" cy="2999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G:\kolo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810" y="2717233"/>
            <a:ext cx="3226665" cy="208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9" name="Text Placeholder 2"/>
          <p:cNvSpPr>
            <a:spLocks/>
          </p:cNvSpPr>
          <p:nvPr/>
        </p:nvSpPr>
        <p:spPr bwMode="auto">
          <a:xfrm>
            <a:off x="395288" y="549275"/>
            <a:ext cx="785812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bs-Latn-BA" sz="2200">
              <a:cs typeface="Times New Roman" pitchFamily="18" charset="0"/>
            </a:endParaRPr>
          </a:p>
        </p:txBody>
      </p:sp>
      <p:sp>
        <p:nvSpPr>
          <p:cNvPr id="31750" name="Title 1"/>
          <p:cNvSpPr>
            <a:spLocks/>
          </p:cNvSpPr>
          <p:nvPr/>
        </p:nvSpPr>
        <p:spPr bwMode="auto">
          <a:xfrm>
            <a:off x="539750" y="1052513"/>
            <a:ext cx="7772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bs-Latn-BA" sz="2200">
              <a:cs typeface="Times New Roman" pitchFamily="18" charset="0"/>
            </a:endParaRPr>
          </a:p>
        </p:txBody>
      </p:sp>
      <p:pic>
        <p:nvPicPr>
          <p:cNvPr id="31751" name="Picture 14" descr="12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4724400"/>
            <a:ext cx="268763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Box 7"/>
          <p:cNvSpPr txBox="1">
            <a:spLocks noChangeArrowheads="1"/>
          </p:cNvSpPr>
          <p:nvPr/>
        </p:nvSpPr>
        <p:spPr bwMode="auto">
          <a:xfrm>
            <a:off x="468313" y="549275"/>
            <a:ext cx="6911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Gradski folklorni ansambl Maglaj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Placeholder 2"/>
          <p:cNvSpPr>
            <a:spLocks noGrp="1"/>
          </p:cNvSpPr>
          <p:nvPr>
            <p:ph type="body" idx="1"/>
          </p:nvPr>
        </p:nvSpPr>
        <p:spPr>
          <a:xfrm>
            <a:off x="179388" y="1268413"/>
            <a:ext cx="8280400" cy="13239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BA" sz="2600" smtClean="0">
                <a:latin typeface="Tahoma" pitchFamily="34" charset="0"/>
              </a:rPr>
              <a:t> </a:t>
            </a:r>
          </a:p>
          <a:p>
            <a:r>
              <a:rPr lang="hr-BA" smtClean="0">
                <a:latin typeface="Tahoma" pitchFamily="34" charset="0"/>
              </a:rPr>
              <a:t>zvanično egzistira od 1958.g. Biblioteka raspolaže sa preko 30 000 bibliotečkih jedinica i jedna je od najorganizovanijih i najopremljenijih u BiH.</a:t>
            </a:r>
            <a:r>
              <a:rPr lang="hr-BA" sz="3000" smtClean="0"/>
              <a:t> </a:t>
            </a:r>
            <a:endParaRPr lang="en-US" sz="3000" smtClean="0"/>
          </a:p>
        </p:txBody>
      </p:sp>
      <p:pic>
        <p:nvPicPr>
          <p:cNvPr id="26628" name="Picture 4" descr="G:\biblioteka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398" y="3073286"/>
            <a:ext cx="4593163" cy="3435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5" descr="G:\Bibliote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607" y="2351376"/>
            <a:ext cx="1938248" cy="189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9" descr="p2180576">
            <a:hlinkClick r:id="" tooltip="Click to clos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4292600"/>
            <a:ext cx="2808288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755650" y="549275"/>
            <a:ext cx="6156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JU Opca biblioteka  Maglaj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Placeholder 2"/>
          <p:cNvSpPr>
            <a:spLocks noGrp="1"/>
          </p:cNvSpPr>
          <p:nvPr>
            <p:ph type="body" idx="1"/>
          </p:nvPr>
        </p:nvSpPr>
        <p:spPr>
          <a:xfrm>
            <a:off x="250825" y="1376363"/>
            <a:ext cx="7669213" cy="642937"/>
          </a:xfrm>
        </p:spPr>
        <p:txBody>
          <a:bodyPr/>
          <a:lstStyle/>
          <a:p>
            <a:endParaRPr lang="bs-Latn-BA" smtClean="0">
              <a:latin typeface="Monotype Corsiva" pitchFamily="66" charset="0"/>
            </a:endParaRPr>
          </a:p>
          <a:p>
            <a:r>
              <a:rPr lang="bs-Latn-BA" smtClean="0">
                <a:latin typeface="Tahoma" pitchFamily="34" charset="0"/>
              </a:rPr>
              <a:t>organizator  najvećeg broja kulturnih, sportskih i sajamskih manifestacija i edukacija.</a:t>
            </a:r>
            <a:endParaRPr lang="en-US" smtClean="0">
              <a:latin typeface="Tahoma" pitchFamily="34" charset="0"/>
            </a:endParaRPr>
          </a:p>
        </p:txBody>
      </p:sp>
      <p:pic>
        <p:nvPicPr>
          <p:cNvPr id="27651" name="Picture 3" descr="G:\dom-kulture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972" y="2204864"/>
            <a:ext cx="3531817" cy="264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F:\skup-tina-i-tribina-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17294"/>
            <a:ext cx="3168352" cy="2373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7" descr="vvec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257675"/>
            <a:ext cx="298926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468313" y="512763"/>
            <a:ext cx="7235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2800" b="1">
                <a:solidFill>
                  <a:srgbClr val="000099"/>
                </a:solidFill>
                <a:latin typeface="Franklin Gothic Demi" pitchFamily="34" charset="0"/>
              </a:rPr>
              <a:t>JU Dom kulture ”Edhem Mulabdic”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Placeholder 4"/>
          <p:cNvSpPr>
            <a:spLocks noGrp="1"/>
          </p:cNvSpPr>
          <p:nvPr>
            <p:ph type="body" idx="2"/>
          </p:nvPr>
        </p:nvSpPr>
        <p:spPr>
          <a:xfrm>
            <a:off x="4176713" y="1628775"/>
            <a:ext cx="4429125" cy="4554538"/>
          </a:xfrm>
        </p:spPr>
        <p:txBody>
          <a:bodyPr/>
          <a:lstStyle/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Na području općine Maglaj djeluje 19 aktivnih sportskih udruženja:</a:t>
            </a:r>
          </a:p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1. NK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Natron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s-Latn-BA" sz="2000" smtClean="0">
              <a:latin typeface="Tahoma" pitchFamily="34" charset="0"/>
              <a:cs typeface="Times New Roman" pitchFamily="18" charset="0"/>
            </a:endParaRPr>
          </a:p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2. NK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Novi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eher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s-Latn-BA" sz="2000" smtClean="0">
              <a:latin typeface="Tahoma" pitchFamily="34" charset="0"/>
              <a:cs typeface="Times New Roman" pitchFamily="18" charset="0"/>
            </a:endParaRPr>
          </a:p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3. </a:t>
            </a:r>
            <a:r>
              <a:rPr lang="bs-Latn-BA" sz="2000" smtClean="0">
                <a:latin typeface="Tahoma" pitchFamily="34" charset="0"/>
                <a:cs typeface="Tahoma" pitchFamily="34" charset="0"/>
              </a:rPr>
              <a:t>NK “Vis Sim-bau” Kosova</a:t>
            </a:r>
          </a:p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4. NK „Moševac“</a:t>
            </a:r>
          </a:p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5. Rukometni klub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Maglaj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s-Latn-BA" sz="2000" smtClean="0">
              <a:latin typeface="Tahoma" pitchFamily="34" charset="0"/>
              <a:cs typeface="Times New Roman" pitchFamily="18" charset="0"/>
            </a:endParaRPr>
          </a:p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6. Odbojka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ki klub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Maglaj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s-Latn-BA" sz="2000" smtClean="0">
              <a:latin typeface="Tahoma" pitchFamily="34" charset="0"/>
              <a:cs typeface="Times New Roman" pitchFamily="18" charset="0"/>
            </a:endParaRPr>
          </a:p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7. Ko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arka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ki klub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Maglaj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s-Latn-BA" sz="2000" smtClean="0">
              <a:latin typeface="Tahoma" pitchFamily="34" charset="0"/>
              <a:cs typeface="Times New Roman" pitchFamily="18" charset="0"/>
            </a:endParaRPr>
          </a:p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8. Kajaka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ki klub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Natron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s-Latn-BA" sz="2000" smtClean="0">
              <a:latin typeface="Tahoma" pitchFamily="34" charset="0"/>
              <a:cs typeface="Times New Roman" pitchFamily="18" charset="0"/>
            </a:endParaRPr>
          </a:p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9. Kajak kanu klub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Maglaj</a:t>
            </a:r>
          </a:p>
          <a:p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10. Korfbal klub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Maglaj</a:t>
            </a:r>
            <a:endParaRPr lang="en-US" sz="2000" smtClean="0">
              <a:latin typeface="Tahoma" pitchFamily="34" charset="0"/>
              <a:cs typeface="Times New Roman" pitchFamily="18" charset="0"/>
            </a:endParaRPr>
          </a:p>
        </p:txBody>
      </p:sp>
      <p:pic>
        <p:nvPicPr>
          <p:cNvPr id="44033" name="Picture 1" descr="clip_image00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27999">
            <a:off x="366650" y="1218747"/>
            <a:ext cx="3599179" cy="2507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indj_magok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04000">
            <a:off x="325539" y="3831257"/>
            <a:ext cx="3651957" cy="2515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611188" y="441325"/>
            <a:ext cx="3781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Sport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Placeholder 2"/>
          <p:cNvSpPr>
            <a:spLocks noGrp="1"/>
          </p:cNvSpPr>
          <p:nvPr>
            <p:ph type="body" idx="2"/>
          </p:nvPr>
        </p:nvSpPr>
        <p:spPr>
          <a:xfrm>
            <a:off x="571500" y="428625"/>
            <a:ext cx="4567238" cy="3863975"/>
          </a:xfrm>
        </p:spPr>
        <p:txBody>
          <a:bodyPr/>
          <a:lstStyle/>
          <a:p>
            <a:pPr marL="342900" indent="-342900"/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11. Sportsko ribolovno dru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tvo “Bosna” </a:t>
            </a:r>
          </a:p>
          <a:p>
            <a:pPr marL="342900" indent="-342900"/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12. Planinarsko-skija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ko dru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tvo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Smajlovac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s-Latn-BA" sz="2000" smtClean="0">
              <a:latin typeface="Tahoma" pitchFamily="34" charset="0"/>
              <a:cs typeface="Times New Roman" pitchFamily="18" charset="0"/>
            </a:endParaRPr>
          </a:p>
          <a:p>
            <a:pPr marL="342900" indent="-342900"/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13. Lovačko-sportsko dru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tvo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Soko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s-Latn-BA" sz="2000" smtClean="0">
              <a:latin typeface="Tahoma" pitchFamily="34" charset="0"/>
              <a:cs typeface="Times New Roman" pitchFamily="18" charset="0"/>
            </a:endParaRPr>
          </a:p>
          <a:p>
            <a:pPr marL="342900" indent="-342900"/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14. Savez za sport i rekreaciju invalida</a:t>
            </a:r>
          </a:p>
          <a:p>
            <a:pPr marL="342900" indent="-342900"/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15. Odbojka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ki invalidski klub</a:t>
            </a:r>
          </a:p>
          <a:p>
            <a:pPr marL="342900" indent="-342900"/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16. Dru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tvo pedagoga fizičke kulture</a:t>
            </a:r>
          </a:p>
          <a:p>
            <a:pPr marL="342900" indent="-342900"/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17. Sportski savez Općine Maglaj</a:t>
            </a:r>
          </a:p>
          <a:p>
            <a:pPr marL="342900" indent="-342900"/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18. Kugla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ki klub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Maglaj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s-Latn-BA" sz="2000" smtClean="0">
              <a:latin typeface="Tahoma" pitchFamily="34" charset="0"/>
              <a:cs typeface="Times New Roman" pitchFamily="18" charset="0"/>
            </a:endParaRPr>
          </a:p>
          <a:p>
            <a:pPr marL="342900" indent="-342900"/>
            <a:r>
              <a:rPr lang="bs-Latn-BA" sz="2000" smtClean="0">
                <a:latin typeface="Tahoma" pitchFamily="34" charset="0"/>
                <a:cs typeface="Times New Roman" pitchFamily="18" charset="0"/>
              </a:rPr>
              <a:t>19. Karate klub 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s-Latn-BA" sz="2000" smtClean="0">
                <a:latin typeface="Tahoma" pitchFamily="34" charset="0"/>
                <a:cs typeface="Times New Roman" pitchFamily="18" charset="0"/>
              </a:rPr>
              <a:t>Empi</a:t>
            </a:r>
            <a:r>
              <a:rPr lang="bs-Latn-BA" sz="2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s-Latn-BA" sz="2000" smtClean="0">
              <a:latin typeface="Tahoma" pitchFamily="34" charset="0"/>
              <a:cs typeface="Times New Roman" pitchFamily="18" charset="0"/>
            </a:endParaRPr>
          </a:p>
        </p:txBody>
      </p:sp>
      <p:pic>
        <p:nvPicPr>
          <p:cNvPr id="56322" name="Picture 2" descr="karate_kup_mag2 (1)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6000">
            <a:off x="5434761" y="1695362"/>
            <a:ext cx="3099014" cy="208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3" name="Picture 3" descr="G:\Prezentacija slike\dvorana bih - grc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3943">
            <a:off x="4536911" y="3814493"/>
            <a:ext cx="4028430" cy="272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F:\kosar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8199" y="4404140"/>
            <a:ext cx="3078958" cy="230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50825" y="1557338"/>
            <a:ext cx="36734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42900" indent="-342900" eaLnBrk="1" hangingPunct="1"/>
            <a:r>
              <a:rPr lang="hr-HR" sz="1400"/>
              <a:t>1. KUD »Gradski folklorni ansambl» </a:t>
            </a:r>
            <a:endParaRPr lang="en-US" sz="1400"/>
          </a:p>
          <a:p>
            <a:pPr marL="342900" indent="-342900" eaLnBrk="1" hangingPunct="1"/>
            <a:r>
              <a:rPr lang="hr-HR" sz="1400"/>
              <a:t>2. «Gradski mješoviti hor» Maglaj,  </a:t>
            </a:r>
            <a:endParaRPr lang="en-US" sz="1400"/>
          </a:p>
          <a:p>
            <a:pPr marL="342900" indent="-342900" eaLnBrk="1" hangingPunct="1"/>
            <a:r>
              <a:rPr lang="hr-HR" sz="1400"/>
              <a:t>3. HKUD  «Gromovnik» Novi Šeher </a:t>
            </a:r>
            <a:endParaRPr lang="en-US" sz="1400"/>
          </a:p>
          <a:p>
            <a:pPr marL="342900" indent="-342900" eaLnBrk="1" hangingPunct="1"/>
            <a:r>
              <a:rPr lang="hr-HR" sz="1400"/>
              <a:t>4. Kulturno-umjetničko   društvo “Novi Šeher” </a:t>
            </a:r>
            <a:endParaRPr lang="en-US" sz="1400"/>
          </a:p>
          <a:p>
            <a:pPr marL="342900" indent="-342900" eaLnBrk="1" hangingPunct="1"/>
            <a:r>
              <a:rPr lang="hr-HR" sz="1400"/>
              <a:t>5. Udruženje žena “Cicmanka”, Novi </a:t>
            </a:r>
            <a:r>
              <a:rPr lang="en-US" sz="1400"/>
              <a:t> Šeher </a:t>
            </a:r>
          </a:p>
          <a:p>
            <a:pPr marL="342900" indent="-342900" eaLnBrk="1" hangingPunct="1"/>
            <a:r>
              <a:rPr lang="hr-HR" sz="1400"/>
              <a:t>6. Udruženje žena “Maglajka”</a:t>
            </a:r>
            <a:endParaRPr lang="en-US" sz="1400"/>
          </a:p>
          <a:p>
            <a:pPr marL="342900" indent="-342900" eaLnBrk="1" hangingPunct="1"/>
            <a:r>
              <a:rPr lang="hr-HR" sz="1400"/>
              <a:t>7. Udruženje gradjana ”Umero”, </a:t>
            </a:r>
            <a:r>
              <a:rPr lang="en-US" sz="1400"/>
              <a:t>  </a:t>
            </a:r>
          </a:p>
          <a:p>
            <a:pPr marL="342900" indent="-342900" eaLnBrk="1" hangingPunct="1"/>
            <a:r>
              <a:rPr lang="hr-HR" sz="1400"/>
              <a:t>8. Udruženje gradjana penzionera Maglaj</a:t>
            </a:r>
            <a:endParaRPr lang="en-US" sz="1400"/>
          </a:p>
          <a:p>
            <a:pPr marL="342900" indent="-342900" eaLnBrk="1" hangingPunct="1"/>
            <a:r>
              <a:rPr lang="hr-HR" sz="1400"/>
              <a:t>9. Udruženje građana ”Merhamet”, </a:t>
            </a:r>
            <a:endParaRPr lang="en-US" sz="1400"/>
          </a:p>
          <a:p>
            <a:pPr marL="342900" indent="-342900" eaLnBrk="1" hangingPunct="1"/>
            <a:r>
              <a:rPr lang="hr-HR" sz="1400"/>
              <a:t>10. Općinska organizacija ”Crveni krst”</a:t>
            </a:r>
            <a:endParaRPr lang="en-US" sz="1400"/>
          </a:p>
          <a:p>
            <a:pPr marL="342900" indent="-342900" eaLnBrk="1" hangingPunct="1"/>
            <a:r>
              <a:rPr lang="hr-HR" sz="1400"/>
              <a:t>11. Udruženje građana “Crveni polumjesec” </a:t>
            </a:r>
            <a:endParaRPr lang="en-US" sz="1400"/>
          </a:p>
          <a:p>
            <a:pPr marL="342900" indent="-342900" eaLnBrk="1" hangingPunct="1"/>
            <a:r>
              <a:rPr lang="hr-HR" sz="1400"/>
              <a:t>12. Centar za omladinski rad i neformalno obrazovanje “CORNO” </a:t>
            </a:r>
            <a:endParaRPr lang="en-US" sz="1400"/>
          </a:p>
          <a:p>
            <a:pPr marL="342900" indent="-342900" eaLnBrk="1" hangingPunct="1"/>
            <a:r>
              <a:rPr lang="hr-HR" sz="1400"/>
              <a:t>13. BalcanAkcija</a:t>
            </a:r>
            <a:endParaRPr lang="en-US" sz="1400"/>
          </a:p>
          <a:p>
            <a:pPr marL="342900" indent="-342900" eaLnBrk="1" hangingPunct="1"/>
            <a:r>
              <a:rPr lang="hr-HR" sz="1400"/>
              <a:t>14. UG Udruženje inovatora Maglaj</a:t>
            </a:r>
            <a:endParaRPr lang="en-US" sz="1400"/>
          </a:p>
          <a:p>
            <a:pPr marL="342900" indent="-342900" eaLnBrk="1" hangingPunct="1"/>
            <a:r>
              <a:rPr lang="hr-HR" sz="1400"/>
              <a:t>15. UG “Centar”, Maglaj</a:t>
            </a:r>
            <a:endParaRPr lang="en-US" sz="1400"/>
          </a:p>
          <a:p>
            <a:pPr marL="342900" indent="-342900" eaLnBrk="1" hangingPunct="1"/>
            <a:r>
              <a:rPr lang="hr-HR" sz="1400"/>
              <a:t>16. UG “Soko”, Maglaj</a:t>
            </a:r>
            <a:endParaRPr lang="en-US" sz="1400"/>
          </a:p>
          <a:p>
            <a:pPr marL="342900" indent="-342900" eaLnBrk="1" hangingPunct="1"/>
            <a:r>
              <a:rPr lang="hr-HR" sz="1400"/>
              <a:t>17. UG “Bistro” Maglaj</a:t>
            </a:r>
            <a:endParaRPr lang="en-US" sz="1400"/>
          </a:p>
          <a:p>
            <a:pPr marL="342900" indent="-342900" eaLnBrk="1" hangingPunct="1"/>
            <a:r>
              <a:rPr lang="hr-HR" sz="1400"/>
              <a:t>18.Udruženje planinara</a:t>
            </a:r>
            <a:endParaRPr lang="en-US" sz="1400"/>
          </a:p>
          <a:p>
            <a:pPr marL="342900" indent="-342900" eaLnBrk="1" hangingPunct="1"/>
            <a:r>
              <a:rPr lang="hr-HR" sz="1400"/>
              <a:t>19. UG “AirSoft club” Maglaj</a:t>
            </a:r>
            <a:endParaRPr lang="en-US" sz="1400"/>
          </a:p>
          <a:p>
            <a:pPr marL="342900" indent="-342900" eaLnBrk="1" hangingPunct="1"/>
            <a:r>
              <a:rPr lang="en-US" sz="1400"/>
              <a:t> </a:t>
            </a: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4427538" y="1557338"/>
            <a:ext cx="42481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42900" indent="-342900" eaLnBrk="1" hangingPunct="1"/>
            <a:r>
              <a:rPr lang="hr-HR" sz="1400"/>
              <a:t>20. Fitnes klub</a:t>
            </a:r>
            <a:endParaRPr lang="hr-BA" sz="1400"/>
          </a:p>
          <a:p>
            <a:pPr marL="342900" indent="-342900" eaLnBrk="1" hangingPunct="1"/>
            <a:r>
              <a:rPr lang="hr-HR" sz="1400"/>
              <a:t>21. Udruženje Invalida rada </a:t>
            </a:r>
            <a:endParaRPr lang="hr-BA" sz="1400"/>
          </a:p>
          <a:p>
            <a:pPr marL="342900" indent="-342900" eaLnBrk="1" hangingPunct="1"/>
            <a:r>
              <a:rPr lang="hr-HR" sz="1400"/>
              <a:t>22. Udruženje mladih «Aktivista» </a:t>
            </a:r>
            <a:endParaRPr lang="hr-BA" sz="1400"/>
          </a:p>
          <a:p>
            <a:pPr marL="342900" indent="-342900" eaLnBrk="1" hangingPunct="1"/>
            <a:r>
              <a:rPr lang="hr-HR" sz="1400"/>
              <a:t>23. Udruženje „Antifašista i boraca NOR-a“ </a:t>
            </a:r>
            <a:endParaRPr lang="hr-BA" sz="1400"/>
          </a:p>
          <a:p>
            <a:pPr marL="342900" indent="-342900" eaLnBrk="1" hangingPunct="1"/>
            <a:r>
              <a:rPr lang="hr-HR" sz="1400"/>
              <a:t>24. Udruženje „Umjetnika i poštavalaca umjetnosti“ </a:t>
            </a:r>
            <a:endParaRPr lang="hr-BA" sz="1400"/>
          </a:p>
          <a:p>
            <a:pPr marL="342900" indent="-342900" eaLnBrk="1" hangingPunct="1"/>
            <a:r>
              <a:rPr lang="hr-HR" sz="1400"/>
              <a:t>25. Planinarsko-ekološko i sportsko rekreacijsko društvo „OAZA MIRA“ Galovac, </a:t>
            </a:r>
            <a:endParaRPr lang="hr-BA" sz="1400"/>
          </a:p>
          <a:p>
            <a:pPr marL="342900" indent="-342900" eaLnBrk="1" hangingPunct="1"/>
            <a:r>
              <a:rPr lang="hr-HR" sz="1400"/>
              <a:t>26. Asocijacija roditelja i nastavnika OŠ Novi Šeher </a:t>
            </a:r>
            <a:endParaRPr lang="hr-BA" sz="1400"/>
          </a:p>
          <a:p>
            <a:pPr marL="342900" indent="-342900" eaLnBrk="1" hangingPunct="1"/>
            <a:r>
              <a:rPr lang="hr-HR" sz="1400"/>
              <a:t>27.Udruženje samostalnih privrednika općine Maglaj</a:t>
            </a:r>
            <a:endParaRPr lang="hr-BA" sz="1400"/>
          </a:p>
          <a:p>
            <a:pPr marL="342900" indent="-342900" eaLnBrk="1" hangingPunct="1"/>
            <a:r>
              <a:rPr lang="hr-HR" sz="1400"/>
              <a:t>28. ZZ ''Milk-Maglajka'' Liješnica, Maglaj, </a:t>
            </a:r>
            <a:endParaRPr lang="hr-BA" sz="1400"/>
          </a:p>
          <a:p>
            <a:pPr marL="342900" indent="-342900" eaLnBrk="1" hangingPunct="1"/>
            <a:r>
              <a:rPr lang="hr-HR" sz="1400"/>
              <a:t>29. ZZ ''Magplas'' Bočinja-Bakotić, Maglaj </a:t>
            </a:r>
            <a:endParaRPr lang="hr-BA" sz="1400"/>
          </a:p>
          <a:p>
            <a:pPr marL="342900" indent="-342900" eaLnBrk="1" hangingPunct="1"/>
            <a:r>
              <a:rPr lang="hr-HR" sz="1400"/>
              <a:t>30. ZZ ''Agrar-Šeher'' Novi Šeher, Maglaj </a:t>
            </a:r>
            <a:endParaRPr lang="hr-BA" sz="1400"/>
          </a:p>
          <a:p>
            <a:pPr marL="342900" indent="-342900" eaLnBrk="1" hangingPunct="1"/>
            <a:r>
              <a:rPr lang="hr-HR" sz="1400"/>
              <a:t>32. UG ''Bistrica'' Ravna-Oruče </a:t>
            </a:r>
            <a:endParaRPr lang="hr-BA" sz="1400"/>
          </a:p>
          <a:p>
            <a:pPr marL="342900" indent="-342900" eaLnBrk="1" hangingPunct="1"/>
            <a:r>
              <a:rPr lang="hr-HR" sz="1400"/>
              <a:t>32.UG ''Jedinstvo'' Bočinja </a:t>
            </a:r>
            <a:endParaRPr lang="hr-BA" sz="1400"/>
          </a:p>
          <a:p>
            <a:pPr marL="342900" indent="-342900" eaLnBrk="1" hangingPunct="1"/>
            <a:r>
              <a:rPr lang="hr-HR" sz="1400"/>
              <a:t>33. UG ''Cow-how'' Čobe</a:t>
            </a:r>
            <a:endParaRPr lang="hr-BA" sz="1400"/>
          </a:p>
          <a:p>
            <a:pPr marL="342900" indent="-342900" eaLnBrk="1" hangingPunct="1"/>
            <a:r>
              <a:rPr lang="hr-HR" sz="1400"/>
              <a:t>34. UG''Poljoprivrednik'' Novi Šeher</a:t>
            </a:r>
            <a:endParaRPr lang="hr-BA" sz="1400"/>
          </a:p>
          <a:p>
            <a:pPr marL="342900" indent="-342900" eaLnBrk="1" hangingPunct="1"/>
            <a:r>
              <a:rPr lang="hr-HR" sz="1400"/>
              <a:t>35. UG''Pčelar'' Maglaj</a:t>
            </a:r>
            <a:endParaRPr lang="hr-BA" sz="1400"/>
          </a:p>
          <a:p>
            <a:pPr marL="342900" indent="-342900" eaLnBrk="1" hangingPunct="1"/>
            <a:r>
              <a:rPr lang="hr-HR" sz="1400"/>
              <a:t>36. UG''Melisa'' Bakotić – Ulišnjak</a:t>
            </a:r>
            <a:endParaRPr lang="hr-BA" sz="1400"/>
          </a:p>
          <a:p>
            <a:pPr marL="342900" indent="-342900" eaLnBrk="1" hangingPunct="1"/>
            <a:r>
              <a:rPr lang="hr-HR" sz="1400"/>
              <a:t>37. UG''Šampinjon'' D. Ulišnjak, Maglaj</a:t>
            </a:r>
            <a:endParaRPr lang="hr-BA" sz="1400"/>
          </a:p>
          <a:p>
            <a:pPr marL="342900" indent="-342900" eaLnBrk="1" hangingPunct="1"/>
            <a:r>
              <a:rPr lang="hr-HR" sz="1400"/>
              <a:t>38. Asocijacija udruženja poljoprivrednika ''Farmer'' Maglaj konkretno vezani za proizvodnju mlijeka</a:t>
            </a:r>
            <a:endParaRPr lang="hr-BA" sz="1400"/>
          </a:p>
          <a:p>
            <a:pPr marL="342900" indent="-342900" eaLnBrk="1" hangingPunct="1"/>
            <a:endParaRPr lang="en-US" sz="1400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358775" y="404813"/>
            <a:ext cx="6408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Organizacije civilnog društva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028" y="1592796"/>
            <a:ext cx="3786187" cy="4500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4214812" cy="451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647700" y="549275"/>
            <a:ext cx="6480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>
                <a:solidFill>
                  <a:srgbClr val="000099"/>
                </a:solidFill>
                <a:latin typeface="Franklin Gothic Demi" pitchFamily="34" charset="0"/>
              </a:rPr>
              <a:t>Stari i novi dio grada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G:\Prezentacija slike\stari grad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186" y="2361401"/>
            <a:ext cx="5015509" cy="238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1" name="Text Placeholder 3"/>
          <p:cNvSpPr>
            <a:spLocks/>
          </p:cNvSpPr>
          <p:nvPr/>
        </p:nvSpPr>
        <p:spPr bwMode="auto">
          <a:xfrm>
            <a:off x="395288" y="1196975"/>
            <a:ext cx="79914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rIns="18288"/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bs-Latn-BA" sz="2200">
                <a:cs typeface="Times New Roman" pitchFamily="18" charset="0"/>
              </a:rPr>
              <a:t>Gradina - tvrđava nastala u 13. vijeku, kasnije dograđena u vrijeme turske vladavine.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bs-Latn-BA" sz="24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Courier New" pitchFamily="49" charset="0"/>
              <a:buChar char="o"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2" name="Picture 10" descr="180755_203177819692654_155699441107159_844098_5404662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349500"/>
            <a:ext cx="26828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AutoShape 14" descr="Z"/>
          <p:cNvSpPr>
            <a:spLocks noChangeAspect="1" noChangeArrowheads="1"/>
          </p:cNvSpPr>
          <p:nvPr/>
        </p:nvSpPr>
        <p:spPr bwMode="auto">
          <a:xfrm>
            <a:off x="5867400" y="4005263"/>
            <a:ext cx="24193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bs-Latn-BA"/>
          </a:p>
        </p:txBody>
      </p:sp>
      <p:pic>
        <p:nvPicPr>
          <p:cNvPr id="37894" name="Picture 19" descr="noc u maglaj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4724400"/>
            <a:ext cx="3384550" cy="16652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576263" y="476250"/>
            <a:ext cx="60118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Znamenitosti Maglaja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7"/>
          <p:cNvSpPr txBox="1">
            <a:spLocks noChangeArrowheads="1"/>
          </p:cNvSpPr>
          <p:nvPr/>
        </p:nvSpPr>
        <p:spPr bwMode="auto">
          <a:xfrm>
            <a:off x="719138" y="3429000"/>
            <a:ext cx="3060700" cy="431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 eaLnBrk="1" hangingPunct="1"/>
            <a:r>
              <a:rPr lang="bs-Latn-BA" sz="1800">
                <a:solidFill>
                  <a:srgbClr val="000099"/>
                </a:solidFill>
              </a:rPr>
              <a:t>Svetište Leopolda Mandića</a:t>
            </a:r>
          </a:p>
        </p:txBody>
      </p:sp>
      <p:pic>
        <p:nvPicPr>
          <p:cNvPr id="38915" name="Picture 8" descr="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7288" y="3624263"/>
            <a:ext cx="3276600" cy="2414587"/>
          </a:xfrm>
          <a:prstGeom prst="rect">
            <a:avLst/>
          </a:prstGeom>
          <a:noFill/>
          <a:ln w="28575" algn="in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38916" name="Text Box 9"/>
          <p:cNvSpPr txBox="1">
            <a:spLocks noChangeArrowheads="1"/>
          </p:cNvSpPr>
          <p:nvPr/>
        </p:nvSpPr>
        <p:spPr bwMode="auto">
          <a:xfrm>
            <a:off x="4751388" y="6129338"/>
            <a:ext cx="4032250" cy="5397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 eaLnBrk="1" hangingPunct="1"/>
            <a:r>
              <a:rPr lang="bs-Latn-BA" sz="1800">
                <a:solidFill>
                  <a:srgbClr val="000099"/>
                </a:solidFill>
              </a:rPr>
              <a:t>Pravoslavna crkva Svetog Ilije Proroka </a:t>
            </a:r>
            <a:endParaRPr lang="bs-Latn-BA" sz="1800"/>
          </a:p>
        </p:txBody>
      </p:sp>
      <p:pic>
        <p:nvPicPr>
          <p:cNvPr id="38917" name="Picture 10" descr="maglaj_zov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944563"/>
            <a:ext cx="360045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1" descr="3831779698_e316fca28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150" y="476250"/>
            <a:ext cx="36004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2" descr="KURSUMLIJ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238" y="3841750"/>
            <a:ext cx="342106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 Box 13"/>
          <p:cNvSpPr txBox="1">
            <a:spLocks noChangeArrowheads="1"/>
          </p:cNvSpPr>
          <p:nvPr/>
        </p:nvSpPr>
        <p:spPr bwMode="auto">
          <a:xfrm>
            <a:off x="4319588" y="3176588"/>
            <a:ext cx="3384550" cy="431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 eaLnBrk="1" hangingPunct="1"/>
            <a:r>
              <a:rPr lang="bs-Latn-BA" sz="1800">
                <a:solidFill>
                  <a:srgbClr val="000099"/>
                </a:solidFill>
              </a:rPr>
              <a:t>“Vali Recep Yazicioglu“ džamija</a:t>
            </a:r>
          </a:p>
        </p:txBody>
      </p:sp>
      <p:sp>
        <p:nvSpPr>
          <p:cNvPr id="38921" name="Text Box 14"/>
          <p:cNvSpPr txBox="1">
            <a:spLocks noChangeArrowheads="1"/>
          </p:cNvSpPr>
          <p:nvPr/>
        </p:nvSpPr>
        <p:spPr bwMode="auto">
          <a:xfrm>
            <a:off x="611188" y="6165850"/>
            <a:ext cx="3708400" cy="431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 eaLnBrk="1" hangingPunct="1"/>
            <a:r>
              <a:rPr lang="bs-Latn-BA" sz="1800">
                <a:solidFill>
                  <a:srgbClr val="000099"/>
                </a:solidFill>
              </a:rPr>
              <a:t>Jusuf-pašina “Kuršumlija” džamija</a:t>
            </a:r>
          </a:p>
        </p:txBody>
      </p:sp>
      <p:sp>
        <p:nvSpPr>
          <p:cNvPr id="38922" name="Rectangle 15"/>
          <p:cNvSpPr>
            <a:spLocks noChangeArrowheads="1"/>
          </p:cNvSpPr>
          <p:nvPr/>
        </p:nvSpPr>
        <p:spPr bwMode="auto">
          <a:xfrm>
            <a:off x="395288" y="225425"/>
            <a:ext cx="34559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r>
              <a:rPr lang="bs-Latn-BA" sz="2800" b="1">
                <a:solidFill>
                  <a:srgbClr val="000099"/>
                </a:solidFill>
                <a:latin typeface="Franklin Gothic Demi" pitchFamily="34" charset="0"/>
              </a:rPr>
              <a:t>Vjerski objekti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G:\Prezentacija slike\kursumli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77531">
            <a:off x="5383213" y="3968750"/>
            <a:ext cx="32766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87338" y="1089025"/>
            <a:ext cx="8532812" cy="19796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/>
            <a:r>
              <a:rPr lang="bs-Latn-BA" sz="2000">
                <a:solidFill>
                  <a:srgbClr val="111111"/>
                </a:solidFill>
              </a:rPr>
              <a:t>Ubraja se u najljepše spomenike iz turskog doba u BiH.</a:t>
            </a:r>
          </a:p>
          <a:p>
            <a:pPr algn="just" eaLnBrk="1" hangingPunct="1"/>
            <a:r>
              <a:rPr lang="bs-Latn-BA" sz="2000">
                <a:solidFill>
                  <a:srgbClr val="111111"/>
                </a:solidFill>
              </a:rPr>
              <a:t>Podigao je Jusuf-paša Budimlija 1560. godine. </a:t>
            </a:r>
          </a:p>
          <a:p>
            <a:pPr algn="just" eaLnBrk="1" hangingPunct="1"/>
            <a:r>
              <a:rPr lang="bs-Latn-BA" sz="2000">
                <a:solidFill>
                  <a:srgbClr val="111111"/>
                </a:solidFill>
              </a:rPr>
              <a:t>Džamija je dobila ime Kuršumlija (turski kuršum-olovo), po krovu koji je pokriven olovom. Sazidana je od kamena pješčara i predstavlja jedinstven spomenik kulture 16. vijeka. </a:t>
            </a:r>
          </a:p>
        </p:txBody>
      </p:sp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323850" y="368300"/>
            <a:ext cx="7092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2800" b="1">
                <a:solidFill>
                  <a:srgbClr val="000099"/>
                </a:solidFill>
                <a:latin typeface="Franklin Gothic Demi" pitchFamily="34" charset="0"/>
              </a:rPr>
              <a:t>Jusuf-pašina “”Kuršumlija” dzamija</a:t>
            </a:r>
          </a:p>
        </p:txBody>
      </p:sp>
      <p:pic>
        <p:nvPicPr>
          <p:cNvPr id="3994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176588"/>
            <a:ext cx="3090863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2" descr="ANd9GcQz7FwG7FQx5gnDRdVUGHiQByjtoV3zxSAdydoMoTxlAueEe6Nf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1525" y="2889250"/>
            <a:ext cx="2592388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3"/>
          <p:cNvSpPr>
            <a:spLocks noGrp="1"/>
          </p:cNvSpPr>
          <p:nvPr>
            <p:ph type="body" idx="2"/>
          </p:nvPr>
        </p:nvSpPr>
        <p:spPr>
          <a:xfrm>
            <a:off x="684213" y="765175"/>
            <a:ext cx="4743450" cy="1670050"/>
          </a:xfrm>
        </p:spPr>
        <p:txBody>
          <a:bodyPr/>
          <a:lstStyle/>
          <a:p>
            <a:pPr>
              <a:buFont typeface="Courier New" pitchFamily="49" charset="0"/>
              <a:buNone/>
            </a:pPr>
            <a:r>
              <a:rPr lang="en-US" sz="2200" smtClean="0">
                <a:latin typeface="Tahoma" pitchFamily="34" charset="0"/>
              </a:rPr>
              <a:t>1875</a:t>
            </a:r>
            <a:r>
              <a:rPr lang="hr-HR" sz="2200" smtClean="0">
                <a:latin typeface="Tahoma" pitchFamily="34" charset="0"/>
              </a:rPr>
              <a:t>.</a:t>
            </a:r>
            <a:r>
              <a:rPr lang="en-US" sz="2200" smtClean="0">
                <a:latin typeface="Tahoma" pitchFamily="34" charset="0"/>
              </a:rPr>
              <a:t> god</a:t>
            </a:r>
            <a:r>
              <a:rPr lang="bs-Latn-BA" sz="2200" smtClean="0">
                <a:latin typeface="Tahoma" pitchFamily="34" charset="0"/>
              </a:rPr>
              <a:t>ina</a:t>
            </a:r>
            <a:r>
              <a:rPr lang="en-US" sz="2200" smtClean="0">
                <a:latin typeface="Tahoma" pitchFamily="34" charset="0"/>
              </a:rPr>
              <a:t> – Uzeirbegov konak, sagradio  jedan od potomaka maglajskih kapetana Salih-beg Uzeirbegović</a:t>
            </a:r>
            <a:endParaRPr lang="bs-Latn-BA" sz="2200" smtClean="0">
              <a:latin typeface="Tahoma" pitchFamily="34" charset="0"/>
            </a:endParaRPr>
          </a:p>
          <a:p>
            <a:pPr>
              <a:lnSpc>
                <a:spcPct val="150000"/>
              </a:lnSpc>
              <a:buFont typeface="Courier New" pitchFamily="49" charset="0"/>
              <a:buNone/>
            </a:pPr>
            <a:endParaRPr lang="bs-Latn-BA" sz="2200" smtClean="0">
              <a:latin typeface="Tahoma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endParaRPr lang="bs-Latn-BA" sz="280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endParaRPr lang="bs-Latn-BA" sz="280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endParaRPr lang="bs-Latn-BA" sz="28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en-US" sz="160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088" y="2718122"/>
            <a:ext cx="4883619" cy="366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320" y="1309553"/>
            <a:ext cx="3218898" cy="253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5" name="Picture 7" descr="37-1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3588" y="4149725"/>
            <a:ext cx="28813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7" descr="G:\Foto0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 flipV="1">
            <a:off x="5162359" y="701271"/>
            <a:ext cx="3387455" cy="451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986" y="916624"/>
            <a:ext cx="3103204" cy="415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4606925" y="5157788"/>
            <a:ext cx="4537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bs-Latn-BA" sz="2200"/>
              <a:t>Spomenik podignut 1878. godine palim Austougarskim vojnicima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684213" y="5229225"/>
            <a:ext cx="29527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bs-Latn-BA" sz="2200"/>
              <a:t>Maglajske kugle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xfrm>
            <a:off x="431800" y="873125"/>
            <a:ext cx="7543800" cy="831850"/>
          </a:xfrm>
        </p:spPr>
        <p:txBody>
          <a:bodyPr/>
          <a:lstStyle/>
          <a:p>
            <a:r>
              <a:rPr lang="bs-Latn-BA" sz="2200" smtClean="0">
                <a:solidFill>
                  <a:srgbClr val="111111"/>
                </a:solidFill>
                <a:latin typeface="Tahoma" pitchFamily="34" charset="0"/>
              </a:rPr>
              <a:t>planina Ozren, prema da sada izvršenim speološkim istraživanjima dužine 2500 m</a:t>
            </a:r>
          </a:p>
        </p:txBody>
      </p:sp>
      <p:pic>
        <p:nvPicPr>
          <p:cNvPr id="27655" name="Picture 7" descr="megara ulaz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52000">
            <a:off x="4589740" y="1670416"/>
            <a:ext cx="4090905" cy="2486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6" name="Picture 8" descr="megara svod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1137999">
            <a:off x="5071185" y="4372320"/>
            <a:ext cx="3639725" cy="224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7" name="Picture 9" descr="voda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60000">
            <a:off x="454977" y="1947854"/>
            <a:ext cx="3913332" cy="272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8" descr="166612_151982928189531_130574923663665_253958_1888193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0" y="4724400"/>
            <a:ext cx="2663825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Box 6"/>
          <p:cNvSpPr txBox="1">
            <a:spLocks noChangeArrowheads="1"/>
          </p:cNvSpPr>
          <p:nvPr/>
        </p:nvSpPr>
        <p:spPr bwMode="auto">
          <a:xfrm>
            <a:off x="468313" y="368300"/>
            <a:ext cx="3779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2800" b="1">
                <a:solidFill>
                  <a:srgbClr val="000099"/>
                </a:solidFill>
                <a:latin typeface="Franklin Gothic Demi" pitchFamily="34" charset="0"/>
              </a:rPr>
              <a:t>Pecina Megara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9" descr="IMG_81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7577">
            <a:off x="342293" y="1011722"/>
            <a:ext cx="2879152" cy="270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8" descr="G:\Prezentacija slike\Maglaj_iz_helikopt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3890" y="2877185"/>
            <a:ext cx="3449716" cy="258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11" descr="ANd9GcTUr9qq5qjfqTZKRsV0eceR2epfSo_D4EaOSCjAB4vxy39P1pkx2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4013" y="4041775"/>
            <a:ext cx="186055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576263" y="296863"/>
            <a:ext cx="3779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Slike grada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3610">
            <a:off x="545092" y="3965027"/>
            <a:ext cx="3564634" cy="23632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4039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1638" y="501650"/>
            <a:ext cx="3625850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165690_146762045378286_130574923663665_230085_711232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37013"/>
            <a:ext cx="3671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6" descr="180536_151705464883944_130574923663665_252291_4759490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81441">
            <a:off x="4572000" y="3429000"/>
            <a:ext cx="40767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7" descr="167900_151705391550618_130574923663665_252289_3262390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850" y="971550"/>
            <a:ext cx="2784475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550" y="692150"/>
            <a:ext cx="418465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C:\Users\Vista\Desktop\Slike prezentacija\IMG_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47209">
            <a:off x="275524" y="995642"/>
            <a:ext cx="2635240" cy="197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8" descr="C:\Users\Vista\Desktop\Slike prezentacija\IMG_0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3729">
            <a:off x="5538630" y="2881848"/>
            <a:ext cx="2896167" cy="217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Picture 10" descr="C:\Users\Vista\Desktop\Slike prezentacija\IMG_0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2231" y="4729171"/>
            <a:ext cx="2635200" cy="19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9" name="Picture 11" descr="C:\Users\Vista\Desktop\Slike prezentacija\IMG_0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3994">
            <a:off x="5837962" y="847180"/>
            <a:ext cx="2945049" cy="2209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0" name="Picture 12" descr="C:\Users\Vista\Desktop\Slike prezentacija\IMG_01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65" y="4511669"/>
            <a:ext cx="2635200" cy="19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1" name="Picture 13" descr="C:\Users\Vista\Desktop\Slike prezentacija\IMG_01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2556" y="772040"/>
            <a:ext cx="2851899" cy="2139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2" name="Picture 14" descr="G:\maglaj3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71700" y="2672916"/>
            <a:ext cx="2789749" cy="209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089" name="TextBox 9"/>
          <p:cNvSpPr txBox="1">
            <a:spLocks noChangeArrowheads="1"/>
          </p:cNvSpPr>
          <p:nvPr/>
        </p:nvSpPr>
        <p:spPr bwMode="auto">
          <a:xfrm>
            <a:off x="395288" y="260350"/>
            <a:ext cx="51133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Novoizgrađeni objekti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403350" y="1125538"/>
            <a:ext cx="5905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bs-Latn-BA" sz="1800"/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971550" y="908050"/>
            <a:ext cx="4006850" cy="9112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eaLnBrk="1" hangingPunct="1"/>
            <a:endParaRPr lang="bs-Latn-BA" sz="1800"/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395288" y="4365625"/>
            <a:ext cx="7920037" cy="10810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 eaLnBrk="1" hangingPunct="1"/>
            <a:r>
              <a:rPr lang="bs-Latn-BA" sz="4700" b="1">
                <a:solidFill>
                  <a:srgbClr val="000099"/>
                </a:solidFill>
                <a:latin typeface="Franklin Gothic Demi" pitchFamily="34" charset="0"/>
              </a:rPr>
              <a:t>DOBRODOŠLI U MAGLAJ </a:t>
            </a:r>
            <a:r>
              <a:rPr lang="bs-Latn-BA" sz="4800" b="1">
                <a:solidFill>
                  <a:srgbClr val="000099"/>
                </a:solidFill>
                <a:latin typeface="Franklin Gothic Demi" pitchFamily="34" charset="0"/>
              </a:rPr>
              <a:t>!</a:t>
            </a:r>
            <a:r>
              <a:rPr lang="bs-Latn-BA" sz="4800" b="1">
                <a:solidFill>
                  <a:srgbClr val="FFFFFF"/>
                </a:solidFill>
                <a:latin typeface="Franklin Gothic Demi" pitchFamily="34" charset="0"/>
              </a:rPr>
              <a:t> </a:t>
            </a:r>
            <a:endParaRPr lang="bs-Latn-BA" sz="48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7109" name="Picture 6" descr="noc u maglaj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0" y="512763"/>
            <a:ext cx="6948488" cy="36353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body" idx="4294967295"/>
          </p:nvPr>
        </p:nvSpPr>
        <p:spPr>
          <a:xfrm>
            <a:off x="287338" y="4868863"/>
            <a:ext cx="8675687" cy="1512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Courier New" pitchFamily="49" charset="0"/>
              <a:buChar char="o"/>
            </a:pPr>
            <a:r>
              <a:rPr lang="bs-Latn-BA" sz="2000" smtClean="0">
                <a:latin typeface="Franklin Gothic Demi" pitchFamily="34" charset="0"/>
                <a:cs typeface="Tahoma" pitchFamily="34" charset="0"/>
              </a:rPr>
              <a:t>Prije rata okosnicu maglajske privrede cinila je kompanija “Natron” kao najveci proizvođac celuloze i natron papira na Balkanu</a:t>
            </a:r>
          </a:p>
          <a:p>
            <a:pPr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bs-Latn-BA" sz="2000" smtClean="0">
                <a:latin typeface="Franklin Gothic Demi" pitchFamily="34" charset="0"/>
              </a:rPr>
              <a:t>Danas je Natron privatiziran od strane turske kompanije “Kastamonu Entegre” uz investiciju od preko 100 milona € i zapošljava 900 radnika</a:t>
            </a:r>
          </a:p>
        </p:txBody>
      </p:sp>
      <p:pic>
        <p:nvPicPr>
          <p:cNvPr id="7173" name="Picture 9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227" y="3503613"/>
            <a:ext cx="1282909" cy="136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10" descr="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1314450"/>
            <a:ext cx="1889125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576263" y="692150"/>
            <a:ext cx="1908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Privreda</a:t>
            </a:r>
          </a:p>
        </p:txBody>
      </p:sp>
      <p:pic>
        <p:nvPicPr>
          <p:cNvPr id="1024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909638"/>
            <a:ext cx="5508625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/>
          </p:cNvSpPr>
          <p:nvPr>
            <p:ph type="body" idx="4294967295"/>
          </p:nvPr>
        </p:nvSpPr>
        <p:spPr>
          <a:xfrm>
            <a:off x="576263" y="3176588"/>
            <a:ext cx="8066087" cy="3022600"/>
          </a:xfrm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buFont typeface="Courier New" pitchFamily="49" charset="0"/>
              <a:buNone/>
            </a:pPr>
            <a:endParaRPr lang="bs-Latn-BA" sz="1600" smtClean="0">
              <a:latin typeface="Tahoma" pitchFamily="34" charset="0"/>
            </a:endParaRPr>
          </a:p>
          <a:p>
            <a:pPr marL="495300" indent="-495300" eaLnBrk="1" hangingPunct="1">
              <a:lnSpc>
                <a:spcPct val="8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</a:rPr>
              <a:t>Proizvodnja tekstilnih proizvoda</a:t>
            </a:r>
          </a:p>
          <a:p>
            <a:pPr marL="495300" indent="-495300" eaLnBrk="1" hangingPunct="1">
              <a:lnSpc>
                <a:spcPct val="8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</a:rPr>
              <a:t>Proizvodnja namještaja</a:t>
            </a:r>
          </a:p>
          <a:p>
            <a:pPr marL="495300" indent="-495300" eaLnBrk="1" hangingPunct="1">
              <a:lnSpc>
                <a:spcPct val="8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</a:rPr>
              <a:t>Proizvodnja metalnih proizvoda</a:t>
            </a:r>
          </a:p>
          <a:p>
            <a:pPr marL="495300" indent="-495300" eaLnBrk="1" hangingPunct="1">
              <a:lnSpc>
                <a:spcPct val="8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</a:rPr>
              <a:t>Proizvodnja svih vrsta stolarije</a:t>
            </a:r>
          </a:p>
          <a:p>
            <a:pPr marL="495300" indent="-495300" eaLnBrk="1" hangingPunct="1">
              <a:lnSpc>
                <a:spcPct val="8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</a:rPr>
              <a:t>Proizvodnja mlijeka i mliječnih proizvoda</a:t>
            </a:r>
          </a:p>
          <a:p>
            <a:pPr marL="495300" indent="-495300" eaLnBrk="1" hangingPunct="1">
              <a:lnSpc>
                <a:spcPct val="8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</a:rPr>
              <a:t>Građevina</a:t>
            </a:r>
          </a:p>
          <a:p>
            <a:pPr marL="495300" indent="-495300" eaLnBrk="1" hangingPunct="1">
              <a:lnSpc>
                <a:spcPct val="8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</a:rPr>
              <a:t>Prijevoz</a:t>
            </a:r>
          </a:p>
          <a:p>
            <a:pPr marL="495300" indent="-495300" eaLnBrk="1" hangingPunct="1">
              <a:lnSpc>
                <a:spcPct val="80000"/>
              </a:lnSpc>
              <a:buFont typeface="Courier New" pitchFamily="49" charset="0"/>
              <a:buChar char="o"/>
            </a:pPr>
            <a:r>
              <a:rPr lang="bs-Latn-BA" sz="2200" smtClean="0">
                <a:latin typeface="Tahoma" pitchFamily="34" charset="0"/>
              </a:rPr>
              <a:t>Usluge i dr.</a:t>
            </a:r>
            <a:endParaRPr lang="bs-Latn-BA" sz="3400" smtClean="0">
              <a:latin typeface="Tahoma" pitchFamily="34" charset="0"/>
            </a:endParaRP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684213" y="2168525"/>
            <a:ext cx="81010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bs-Latn-BA" sz="2200"/>
              <a:t>Na području općine je registrovano oko 897 različitih privrednih subjekata od čega 369 obrta i radnji različitih djelatnosti:</a:t>
            </a:r>
          </a:p>
        </p:txBody>
      </p:sp>
      <p:pic>
        <p:nvPicPr>
          <p:cNvPr id="9219" name="Picture 4" descr="flase na sto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0873" y="337722"/>
            <a:ext cx="2434504" cy="175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7" descr="bontexkosulj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7300" y="265875"/>
            <a:ext cx="2509695" cy="194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8" descr="fa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40305">
            <a:off x="6624638" y="2997200"/>
            <a:ext cx="2016125" cy="1511300"/>
          </a:xfrm>
          <a:prstGeom prst="rect">
            <a:avLst/>
          </a:prstGeom>
          <a:noFill/>
          <a:ln w="28575" algn="ctr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11271" name="Picture 10" descr="sack_kraf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441325"/>
            <a:ext cx="23050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1" descr="privred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46732">
            <a:off x="6300788" y="4797425"/>
            <a:ext cx="2376487" cy="1630363"/>
          </a:xfrm>
          <a:prstGeom prst="rect">
            <a:avLst/>
          </a:prstGeom>
          <a:noFill/>
          <a:ln w="28575" algn="in">
            <a:solidFill>
              <a:srgbClr val="80808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11"/>
          <p:cNvSpPr>
            <a:spLocks noGrp="1"/>
          </p:cNvSpPr>
          <p:nvPr>
            <p:ph type="body" sz="half" idx="3"/>
          </p:nvPr>
        </p:nvSpPr>
        <p:spPr>
          <a:xfrm>
            <a:off x="323850" y="1341438"/>
            <a:ext cx="8286750" cy="19431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bs-Latn-BA" sz="2000" b="0" smtClean="0">
                <a:latin typeface="Tahoma" pitchFamily="34" charset="0"/>
              </a:rPr>
              <a:t>Sa d</a:t>
            </a:r>
            <a:r>
              <a:rPr lang="vi-VN" sz="2000" b="0" smtClean="0">
                <a:latin typeface="Tahoma" pitchFamily="34" charset="0"/>
              </a:rPr>
              <a:t>ugogodišnjim iskustvom </a:t>
            </a:r>
            <a:r>
              <a:rPr lang="bs-Latn-BA" sz="2000" b="0" smtClean="0">
                <a:latin typeface="Tahoma" pitchFamily="34" charset="0"/>
              </a:rPr>
              <a:t>u</a:t>
            </a:r>
            <a:r>
              <a:rPr lang="vi-VN" sz="2000" b="0" smtClean="0">
                <a:latin typeface="Tahoma" pitchFamily="34" charset="0"/>
              </a:rPr>
              <a:t> oblasti građevinarstva ima aktivnu ulogu u rekonstrukciji i izgradnji stambenih,</a:t>
            </a:r>
            <a:r>
              <a:rPr lang="bs-Latn-BA" sz="2000" b="0" smtClean="0">
                <a:latin typeface="Tahoma" pitchFamily="34" charset="0"/>
              </a:rPr>
              <a:t> </a:t>
            </a:r>
            <a:r>
              <a:rPr lang="vi-VN" sz="2000" b="0" smtClean="0">
                <a:latin typeface="Tahoma" pitchFamily="34" charset="0"/>
              </a:rPr>
              <a:t>javnih</a:t>
            </a:r>
            <a:r>
              <a:rPr lang="bs-Latn-BA" sz="2000" b="0" smtClean="0">
                <a:latin typeface="Tahoma" pitchFamily="34" charset="0"/>
              </a:rPr>
              <a:t> i</a:t>
            </a:r>
            <a:r>
              <a:rPr lang="vi-VN" sz="2000" b="0" smtClean="0">
                <a:latin typeface="Tahoma" pitchFamily="34" charset="0"/>
              </a:rPr>
              <a:t> infrastrukturnih </a:t>
            </a:r>
            <a:r>
              <a:rPr lang="bs-Latn-BA" sz="2000" b="0" smtClean="0">
                <a:latin typeface="Tahoma" pitchFamily="34" charset="0"/>
              </a:rPr>
              <a:t>objekata te proizvodnji svih vrsta građevinske stolarije.</a:t>
            </a:r>
            <a:r>
              <a:rPr lang="en-US" sz="2200" b="0" smtClean="0">
                <a:latin typeface="Tahoma" pitchFamily="34" charset="0"/>
                <a:cs typeface="Times New Roman" pitchFamily="18" charset="0"/>
              </a:rPr>
              <a:t> </a:t>
            </a:r>
            <a:endParaRPr lang="bs-Latn-BA" sz="2200" b="0" smtClean="0">
              <a:latin typeface="Tahoma" pitchFamily="34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bs-Latn-BA" sz="2200" b="0" smtClean="0"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468313" y="549275"/>
            <a:ext cx="65516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2800" b="1">
                <a:solidFill>
                  <a:srgbClr val="000099"/>
                </a:solidFill>
                <a:latin typeface="Franklin Gothic Demi" pitchFamily="34" charset="0"/>
              </a:rPr>
              <a:t>Alu Wood Inženjering d.o.o. Maglaj</a:t>
            </a: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3608388"/>
            <a:ext cx="40020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/>
          </p:cNvSpPr>
          <p:nvPr>
            <p:ph type="body" idx="1"/>
          </p:nvPr>
        </p:nvSpPr>
        <p:spPr>
          <a:xfrm>
            <a:off x="179388" y="1268413"/>
            <a:ext cx="8424862" cy="18002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r-BA" sz="2000" smtClean="0">
                <a:latin typeface="Tahoma" pitchFamily="34" charset="0"/>
              </a:rPr>
              <a:t>Dioničko  društvo "Mapex" Maglaj nastalo je 1978. godine i bavi se proizvodnjom, prometom i ugostiteljstvom. </a:t>
            </a:r>
          </a:p>
          <a:p>
            <a:pPr algn="ctr">
              <a:buFont typeface="Wingdings 2" pitchFamily="18" charset="2"/>
              <a:buNone/>
            </a:pPr>
            <a:r>
              <a:rPr lang="hr-BA" sz="2000" smtClean="0">
                <a:latin typeface="Tahoma" pitchFamily="34" charset="0"/>
              </a:rPr>
              <a:t>Proizvodnja se odvija na lokaciji Omerdino polje, gdje se na 20 hektara prostire plantaža jabuka i krušaka sa više od 30 000 stabala.</a:t>
            </a:r>
          </a:p>
        </p:txBody>
      </p:sp>
      <p:pic>
        <p:nvPicPr>
          <p:cNvPr id="9220" name="Picture 5" descr="vocnj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116" y="4081542"/>
            <a:ext cx="2874829" cy="1919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Rectangle 5"/>
          <p:cNvSpPr>
            <a:spLocks/>
          </p:cNvSpPr>
          <p:nvPr/>
        </p:nvSpPr>
        <p:spPr bwMode="auto">
          <a:xfrm>
            <a:off x="684213" y="6021388"/>
            <a:ext cx="30956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hr-HR" sz="2200"/>
              <a:t>Mapexova rakija</a:t>
            </a:r>
            <a:endParaRPr lang="hr-BA" sz="2200"/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4932363" y="6021388"/>
            <a:ext cx="35290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hr-HR" sz="2200"/>
              <a:t>Plantaža jabuka i krušaka</a:t>
            </a:r>
            <a:endParaRPr lang="hr-BA" sz="2200"/>
          </a:p>
        </p:txBody>
      </p:sp>
      <p:pic>
        <p:nvPicPr>
          <p:cNvPr id="19464" name="Picture 8" descr="clip_image005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1014">
            <a:off x="3748286" y="2671982"/>
            <a:ext cx="2583376" cy="216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4" descr="flase na stol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07" y="3492665"/>
            <a:ext cx="3939098" cy="2627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576263" y="476250"/>
            <a:ext cx="60118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D.D. Mapex  Maglaj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4"/>
          <p:cNvSpPr>
            <a:spLocks noGrp="1"/>
          </p:cNvSpPr>
          <p:nvPr>
            <p:ph type="body" idx="1"/>
          </p:nvPr>
        </p:nvSpPr>
        <p:spPr>
          <a:xfrm>
            <a:off x="431800" y="1052513"/>
            <a:ext cx="7277100" cy="1547812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</a:pPr>
            <a:r>
              <a:rPr lang="hr-BA" smtClean="0">
                <a:latin typeface="Tahoma" pitchFamily="34" charset="0"/>
                <a:cs typeface="Times New Roman" pitchFamily="18" charset="0"/>
              </a:rPr>
              <a:t>Bontex d.o.o. - proizvodnja košulja i drugih modnih odjevnih predmeta uglavnom za tržište Švajcarske, na oko 3.000 m</a:t>
            </a:r>
            <a:r>
              <a:rPr lang="hr-BA" baseline="30000" smtClean="0">
                <a:latin typeface="Tahoma" pitchFamily="34" charset="0"/>
                <a:cs typeface="Times New Roman" pitchFamily="18" charset="0"/>
              </a:rPr>
              <a:t>2</a:t>
            </a:r>
            <a:r>
              <a:rPr lang="hr-BA" smtClean="0">
                <a:latin typeface="Tahoma" pitchFamily="34" charset="0"/>
                <a:cs typeface="Times New Roman" pitchFamily="18" charset="0"/>
              </a:rPr>
              <a:t>,  zapošljava 250 radnika.</a:t>
            </a:r>
            <a:endParaRPr lang="en-US" smtClean="0">
              <a:latin typeface="Tahoma" pitchFamily="34" charset="0"/>
            </a:endParaRPr>
          </a:p>
        </p:txBody>
      </p:sp>
      <p:pic>
        <p:nvPicPr>
          <p:cNvPr id="10245" name="Picture 6" descr="tekstilna-industri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2060" y="2770849"/>
            <a:ext cx="3333750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7" descr="bontexkosulj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617132"/>
            <a:ext cx="2698901" cy="2094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647700" y="549275"/>
            <a:ext cx="5184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Bontex d.o.o.  Maglaj</a:t>
            </a:r>
          </a:p>
        </p:txBody>
      </p:sp>
      <p:pic>
        <p:nvPicPr>
          <p:cNvPr id="1434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525" y="2803525"/>
            <a:ext cx="467995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31800" y="1373188"/>
            <a:ext cx="8229600" cy="1890712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bs-Latn-BA" sz="2000" smtClean="0">
                <a:latin typeface="Tahoma" pitchFamily="34" charset="0"/>
              </a:rPr>
              <a:t>Firma HM promet d.o.o. Maglaj , se bavi</a:t>
            </a:r>
            <a:r>
              <a:rPr lang="vi-VN" sz="2000" smtClean="0">
                <a:latin typeface="Tahoma" pitchFamily="34" charset="0"/>
              </a:rPr>
              <a:t> proizvodnj</a:t>
            </a:r>
            <a:r>
              <a:rPr lang="bs-Latn-BA" sz="2000" smtClean="0">
                <a:latin typeface="Tahoma" pitchFamily="34" charset="0"/>
              </a:rPr>
              <a:t>om</a:t>
            </a:r>
            <a:r>
              <a:rPr lang="vi-VN" sz="2000" smtClean="0">
                <a:latin typeface="Tahoma" pitchFamily="34" charset="0"/>
              </a:rPr>
              <a:t> zaštitne</a:t>
            </a:r>
            <a:endParaRPr lang="bs-Latn-BA" sz="2000" smtClean="0">
              <a:latin typeface="Tahoma" pitchFamily="34" charset="0"/>
            </a:endParaRPr>
          </a:p>
          <a:p>
            <a:pPr algn="just" eaLnBrk="1" hangingPunct="1">
              <a:buFont typeface="Wingdings 2" pitchFamily="18" charset="2"/>
              <a:buNone/>
            </a:pPr>
            <a:r>
              <a:rPr lang="vi-VN" sz="2000" smtClean="0">
                <a:latin typeface="Tahoma" pitchFamily="34" charset="0"/>
              </a:rPr>
              <a:t>odjeće </a:t>
            </a:r>
            <a:r>
              <a:rPr lang="bs-Latn-BA" sz="2000" smtClean="0">
                <a:latin typeface="Tahoma" pitchFamily="34" charset="0"/>
              </a:rPr>
              <a:t> dominantno za </a:t>
            </a:r>
            <a:r>
              <a:rPr lang="vi-VN" sz="2000" smtClean="0">
                <a:latin typeface="Tahoma" pitchFamily="34" charset="0"/>
              </a:rPr>
              <a:t>Njemačk</a:t>
            </a:r>
            <a:r>
              <a:rPr lang="bs-Latn-BA" sz="2000" smtClean="0">
                <a:latin typeface="Tahoma" pitchFamily="34" charset="0"/>
              </a:rPr>
              <a:t>o tržište, </a:t>
            </a:r>
            <a:r>
              <a:rPr lang="hr-BA" sz="2000" smtClean="0">
                <a:latin typeface="Tahoma" pitchFamily="34" charset="0"/>
                <a:cs typeface="Times New Roman" pitchFamily="18" charset="0"/>
              </a:rPr>
              <a:t>na oko 5.000 m</a:t>
            </a:r>
            <a:r>
              <a:rPr lang="hr-BA" sz="2000" baseline="30000" smtClean="0">
                <a:latin typeface="Tahoma" pitchFamily="34" charset="0"/>
                <a:cs typeface="Times New Roman" pitchFamily="18" charset="0"/>
              </a:rPr>
              <a:t>2</a:t>
            </a:r>
            <a:r>
              <a:rPr lang="hr-BA" sz="2000" smtClean="0">
                <a:latin typeface="Tahoma" pitchFamily="34" charset="0"/>
                <a:cs typeface="Times New Roman" pitchFamily="18" charset="0"/>
              </a:rPr>
              <a:t>,  zapošljava preko 400 radnika</a:t>
            </a:r>
            <a:r>
              <a:rPr lang="bs-Latn-BA" sz="2000" smtClean="0">
                <a:latin typeface="Tahoma" pitchFamily="34" charset="0"/>
              </a:rPr>
              <a:t>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bs-Latn-BA" sz="2000" smtClean="0">
                <a:latin typeface="Tahoma" pitchFamily="34" charset="0"/>
              </a:rPr>
              <a:t>Zaštitna odjeće iz Maglaja – preko 1700 modela – je našla kupce u Njemačkoj među kojima su Mercedes Benz, BMW, Nissan, Kia, Maggi i dr.</a:t>
            </a:r>
            <a:endParaRPr lang="vi-VN" sz="2000" smtClean="0">
              <a:latin typeface="Tahoma" pitchFamily="34" charset="0"/>
            </a:endParaRP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514350" y="444500"/>
            <a:ext cx="6445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s-Latn-BA" sz="3200" b="1">
                <a:solidFill>
                  <a:srgbClr val="000099"/>
                </a:solidFill>
                <a:latin typeface="Franklin Gothic Demi" pitchFamily="34" charset="0"/>
              </a:rPr>
              <a:t>HM promet d.o.o.  Maglaj</a:t>
            </a:r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3824288"/>
            <a:ext cx="388778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1513" y="3465513"/>
            <a:ext cx="424815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2_Fl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4880</TotalTime>
  <Words>1414</Words>
  <Application>Microsoft Office PowerPoint</Application>
  <PresentationFormat>On-screen Show (4:3)</PresentationFormat>
  <Paragraphs>190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Tahoma</vt:lpstr>
      <vt:lpstr>Arial</vt:lpstr>
      <vt:lpstr>Wingdings</vt:lpstr>
      <vt:lpstr>Calibri</vt:lpstr>
      <vt:lpstr>Wingdings 2</vt:lpstr>
      <vt:lpstr>Impact</vt:lpstr>
      <vt:lpstr>Swis721 Blk BT</vt:lpstr>
      <vt:lpstr>Swis721 BlkCn BT</vt:lpstr>
      <vt:lpstr>Franklin Gothic Demi</vt:lpstr>
      <vt:lpstr>Courier New</vt:lpstr>
      <vt:lpstr>Times New Roman</vt:lpstr>
      <vt:lpstr>Constantia</vt:lpstr>
      <vt:lpstr>Monotype Corsiva</vt:lpstr>
      <vt:lpstr>Network</vt:lpstr>
      <vt:lpstr>2_Flow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Mulabdicevi dani kulture  manifestacija koja organizuje JU Opća biblioteka Maglaj, u cjelosti posvećena imenu i djelu ovoga velikana književnosti</vt:lpstr>
      <vt:lpstr>pod pokroviteljstvokm Općine Maglaj i Doma kulture tradicionalno se organizuju gastro-kulturni susreti 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planina Ozren, prema da sada izvršenim speološkim istraživanjima dužine 2500 m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OPĆINA MAGLAJ</dc:title>
  <dc:creator>Vista</dc:creator>
  <cp:lastModifiedBy>Windows User</cp:lastModifiedBy>
  <cp:revision>345</cp:revision>
  <dcterms:created xsi:type="dcterms:W3CDTF">2011-08-22T08:43:32Z</dcterms:created>
  <dcterms:modified xsi:type="dcterms:W3CDTF">2019-05-16T05:52:45Z</dcterms:modified>
</cp:coreProperties>
</file>